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IBM Plex Sans"/>
      <p:regular r:id="rId51"/>
      <p:bold r:id="rId52"/>
      <p:italic r:id="rId53"/>
      <p:boldItalic r:id="rId54"/>
    </p:embeddedFont>
    <p:embeddedFont>
      <p:font typeface="IBM Plex Mono Medium"/>
      <p:regular r:id="rId55"/>
      <p:bold r:id="rId56"/>
      <p:italic r:id="rId57"/>
      <p:boldItalic r:id="rId58"/>
    </p:embeddedFont>
    <p:embeddedFont>
      <p:font typeface="IBM Plex Sans Light"/>
      <p:regular r:id="rId59"/>
      <p:bold r:id="rId60"/>
      <p:italic r:id="rId61"/>
      <p:boldItalic r:id="rId62"/>
    </p:embeddedFont>
    <p:embeddedFont>
      <p:font typeface="IBM Plex Mono Light"/>
      <p:regular r:id="rId63"/>
      <p:bold r:id="rId64"/>
      <p:italic r:id="rId65"/>
      <p:boldItalic r:id="rId66"/>
    </p:embeddedFont>
    <p:embeddedFont>
      <p:font typeface="IBM Plex Sans Medium"/>
      <p:regular r:id="rId67"/>
      <p:bold r:id="rId68"/>
      <p:italic r:id="rId69"/>
      <p:boldItalic r:id="rId70"/>
    </p:embeddedFont>
    <p:embeddedFont>
      <p:font typeface="IBM Plex Mono"/>
      <p:regular r:id="rId71"/>
      <p:bold r:id="rId72"/>
      <p:italic r:id="rId73"/>
      <p:boldItalic r:id="rId74"/>
    </p:embeddedFont>
    <p:embeddedFont>
      <p:font typeface="IBM Plex Sans SemiBold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BMPlexMono-italic.fntdata"/><Relationship Id="rId72" Type="http://schemas.openxmlformats.org/officeDocument/2006/relationships/font" Target="fonts/IBMPlexMono-bold.fntdata"/><Relationship Id="rId31" Type="http://schemas.openxmlformats.org/officeDocument/2006/relationships/slide" Target="slides/slide25.xml"/><Relationship Id="rId75" Type="http://schemas.openxmlformats.org/officeDocument/2006/relationships/font" Target="fonts/IBMPlexSansSemiBold-regular.fntdata"/><Relationship Id="rId30" Type="http://schemas.openxmlformats.org/officeDocument/2006/relationships/slide" Target="slides/slide24.xml"/><Relationship Id="rId74" Type="http://schemas.openxmlformats.org/officeDocument/2006/relationships/font" Target="fonts/IBMPlexMono-boldItalic.fntdata"/><Relationship Id="rId33" Type="http://schemas.openxmlformats.org/officeDocument/2006/relationships/slide" Target="slides/slide27.xml"/><Relationship Id="rId77" Type="http://schemas.openxmlformats.org/officeDocument/2006/relationships/font" Target="fonts/IBMPlexSansSemiBold-italic.fntdata"/><Relationship Id="rId32" Type="http://schemas.openxmlformats.org/officeDocument/2006/relationships/slide" Target="slides/slide26.xml"/><Relationship Id="rId76" Type="http://schemas.openxmlformats.org/officeDocument/2006/relationships/font" Target="fonts/IBMPlexSansSemiBold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IBMPlexSansSemiBold-boldItalic.fntdata"/><Relationship Id="rId71" Type="http://schemas.openxmlformats.org/officeDocument/2006/relationships/font" Target="fonts/IBMPlexMono-regular.fntdata"/><Relationship Id="rId70" Type="http://schemas.openxmlformats.org/officeDocument/2006/relationships/font" Target="fonts/IBMPlexSansMedium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SansLight-boldItalic.fntdata"/><Relationship Id="rId61" Type="http://schemas.openxmlformats.org/officeDocument/2006/relationships/font" Target="fonts/IBMPlexSansLight-italic.fntdata"/><Relationship Id="rId20" Type="http://schemas.openxmlformats.org/officeDocument/2006/relationships/slide" Target="slides/slide14.xml"/><Relationship Id="rId64" Type="http://schemas.openxmlformats.org/officeDocument/2006/relationships/font" Target="fonts/IBMPlexMonoLight-bold.fntdata"/><Relationship Id="rId63" Type="http://schemas.openxmlformats.org/officeDocument/2006/relationships/font" Target="fonts/IBMPlexMonoLight-regular.fntdata"/><Relationship Id="rId22" Type="http://schemas.openxmlformats.org/officeDocument/2006/relationships/slide" Target="slides/slide16.xml"/><Relationship Id="rId66" Type="http://schemas.openxmlformats.org/officeDocument/2006/relationships/font" Target="fonts/IBMPlexMono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IBMPlexMonoLight-italic.fntdata"/><Relationship Id="rId24" Type="http://schemas.openxmlformats.org/officeDocument/2006/relationships/slide" Target="slides/slide18.xml"/><Relationship Id="rId68" Type="http://schemas.openxmlformats.org/officeDocument/2006/relationships/font" Target="fonts/IBMPlexSansMedium-bold.fntdata"/><Relationship Id="rId23" Type="http://schemas.openxmlformats.org/officeDocument/2006/relationships/slide" Target="slides/slide17.xml"/><Relationship Id="rId67" Type="http://schemas.openxmlformats.org/officeDocument/2006/relationships/font" Target="fonts/IBMPlexSansMedium-regular.fntdata"/><Relationship Id="rId60" Type="http://schemas.openxmlformats.org/officeDocument/2006/relationships/font" Target="fonts/IBMPlexSans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BMPlexSans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-regular.fntdata"/><Relationship Id="rId50" Type="http://schemas.openxmlformats.org/officeDocument/2006/relationships/slide" Target="slides/slide44.xml"/><Relationship Id="rId53" Type="http://schemas.openxmlformats.org/officeDocument/2006/relationships/font" Target="fonts/IBMPlexSans-italic.fntdata"/><Relationship Id="rId52" Type="http://schemas.openxmlformats.org/officeDocument/2006/relationships/font" Target="fonts/IBMPlexSans-bold.fntdata"/><Relationship Id="rId11" Type="http://schemas.openxmlformats.org/officeDocument/2006/relationships/slide" Target="slides/slide5.xml"/><Relationship Id="rId55" Type="http://schemas.openxmlformats.org/officeDocument/2006/relationships/font" Target="fonts/IBMPlexMonoMedium-regular.fntdata"/><Relationship Id="rId10" Type="http://schemas.openxmlformats.org/officeDocument/2006/relationships/slide" Target="slides/slide4.xml"/><Relationship Id="rId54" Type="http://schemas.openxmlformats.org/officeDocument/2006/relationships/font" Target="fonts/IBMPlexSans-boldItalic.fntdata"/><Relationship Id="rId13" Type="http://schemas.openxmlformats.org/officeDocument/2006/relationships/slide" Target="slides/slide7.xml"/><Relationship Id="rId57" Type="http://schemas.openxmlformats.org/officeDocument/2006/relationships/font" Target="fonts/IBMPlexMonoMedium-italic.fntdata"/><Relationship Id="rId12" Type="http://schemas.openxmlformats.org/officeDocument/2006/relationships/slide" Target="slides/slide6.xml"/><Relationship Id="rId56" Type="http://schemas.openxmlformats.org/officeDocument/2006/relationships/font" Target="fonts/IBMPlexMonoMedium-bold.fntdata"/><Relationship Id="rId15" Type="http://schemas.openxmlformats.org/officeDocument/2006/relationships/slide" Target="slides/slide9.xml"/><Relationship Id="rId59" Type="http://schemas.openxmlformats.org/officeDocument/2006/relationships/font" Target="fonts/IBMPlexSansLight-regular.fntdata"/><Relationship Id="rId14" Type="http://schemas.openxmlformats.org/officeDocument/2006/relationships/slide" Target="slides/slide8.xml"/><Relationship Id="rId58" Type="http://schemas.openxmlformats.org/officeDocument/2006/relationships/font" Target="fonts/IBMPlexMono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a26d7eead_0_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a26d7eead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a26d7eead_0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6a26d7eead_0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6a848627d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6a848627d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a26d7eead_0_3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6a26d7eead_0_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c1afbcf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c1afbcf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a26d7eead_0_3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a26d7eead_0_3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6ac1e28d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6ac1e28d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6a848627d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6a848627d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6ac1e28de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6ac1e28de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a848627d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6a848627d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a848627d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a848627d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a26d7eead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a26d7eead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6ac1e28de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6ac1e28de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a848627d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a848627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6a848627d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6a848627d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a848627d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a848627d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a848627d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6a848627d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6a848627d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6a848627d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ac1e28de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ac1e28de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b99aa1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b99aa1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6a848627d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6a848627d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b99aa1ac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6b99aa1ac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a26d7eead_0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6a26d7eead_0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6a848627d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6a848627d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6ac1e28de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6ac1e28de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6c1afbcfe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6c1afbcfe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c1afbcf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6c1afbcf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6c1afbcfe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6c1afbcfe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6ac1e28de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6ac1e28de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6c1afbcf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6c1afbcf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6ac1e28de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6ac1e28de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6b99aa1ac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6b99aa1ac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6a848627d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6a848627d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a848627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6a848627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6a848627d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6a848627d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6c1afbcfe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6c1afbcfe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6c1afbcfe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6c1afbcfe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6a848627d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6a848627d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6ac1e28de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6ac1e28de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a26d7eead_0_3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a26d7eead_0_3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a26d7eead_0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6a26d7eead_0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6a26d7eead_0_3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6a26d7eead_0_3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a26d7eead_0_2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6a26d7eead_0_2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a26d7eead_0_3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a26d7eead_0_3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" name="Google Shape;71;p17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7" name="Google Shape;77;p18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42975" y="2630575"/>
            <a:ext cx="37527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42900" y="452925"/>
            <a:ext cx="375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4582900" y="1058100"/>
            <a:ext cx="41040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42900" y="452925"/>
            <a:ext cx="5394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6" name="Google Shape;96;p21"/>
          <p:cNvSpPr/>
          <p:nvPr/>
        </p:nvSpPr>
        <p:spPr>
          <a:xfrm>
            <a:off x="453727" y="15909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45275" y="1495225"/>
            <a:ext cx="5394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42975" y="1913700"/>
            <a:ext cx="56970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ig idea with image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  <p15:guide id="2" orient="horz" pos="259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image">
  <p:cSld name="TITLE_AND_BOD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2" type="body"/>
          </p:nvPr>
        </p:nvSpPr>
        <p:spPr>
          <a:xfrm>
            <a:off x="4937300" y="1290250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3" type="subTitle"/>
          </p:nvPr>
        </p:nvSpPr>
        <p:spPr>
          <a:xfrm>
            <a:off x="5239600" y="1997709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4" type="body"/>
          </p:nvPr>
        </p:nvSpPr>
        <p:spPr>
          <a:xfrm>
            <a:off x="4937300" y="2416175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5" type="subTitle"/>
          </p:nvPr>
        </p:nvSpPr>
        <p:spPr>
          <a:xfrm>
            <a:off x="5239600" y="3123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6" type="body"/>
          </p:nvPr>
        </p:nvSpPr>
        <p:spPr>
          <a:xfrm>
            <a:off x="4937300" y="3542100"/>
            <a:ext cx="37482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image with footer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42900" y="457200"/>
            <a:ext cx="53436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  <p15:guide id="2" pos="5184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ONE_COLUMN_TEXT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hasCustomPrompt="1" type="title"/>
          </p:nvPr>
        </p:nvSpPr>
        <p:spPr>
          <a:xfrm>
            <a:off x="-2143950" y="25"/>
            <a:ext cx="11207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ubtitle, body and images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>
            <p:ph idx="2" type="pic"/>
          </p:nvPr>
        </p:nvSpPr>
        <p:spPr>
          <a:xfrm>
            <a:off x="6708900" y="4572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7"/>
          <p:cNvSpPr/>
          <p:nvPr>
            <p:ph idx="3" type="pic"/>
          </p:nvPr>
        </p:nvSpPr>
        <p:spPr>
          <a:xfrm>
            <a:off x="6708900" y="25911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645275" y="55137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4" type="subTitle"/>
          </p:nvPr>
        </p:nvSpPr>
        <p:spPr>
          <a:xfrm>
            <a:off x="2417375" y="55137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5" type="body"/>
          </p:nvPr>
        </p:nvSpPr>
        <p:spPr>
          <a:xfrm>
            <a:off x="342975" y="96985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6" type="subTitle"/>
          </p:nvPr>
        </p:nvSpPr>
        <p:spPr>
          <a:xfrm>
            <a:off x="645275" y="260552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7" type="subTitle"/>
          </p:nvPr>
        </p:nvSpPr>
        <p:spPr>
          <a:xfrm>
            <a:off x="2417375" y="260552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8" type="body"/>
          </p:nvPr>
        </p:nvSpPr>
        <p:spPr>
          <a:xfrm>
            <a:off x="342975" y="302400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57" name="Google Shape;157;p2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9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9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62" name="Google Shape;162;p2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9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6" name="Google Shape;166;p29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73" name="Google Shape;173;p30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0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0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64527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34297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78" name="Google Shape;178;p30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0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3" type="subTitle"/>
          </p:nvPr>
        </p:nvSpPr>
        <p:spPr>
          <a:xfrm>
            <a:off x="488082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4" type="body"/>
          </p:nvPr>
        </p:nvSpPr>
        <p:spPr>
          <a:xfrm>
            <a:off x="457852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669635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87" name="Google Shape;187;p31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1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idx="2" type="subTitle"/>
          </p:nvPr>
        </p:nvSpPr>
        <p:spPr>
          <a:xfrm>
            <a:off x="64527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3" type="body"/>
          </p:nvPr>
        </p:nvSpPr>
        <p:spPr>
          <a:xfrm>
            <a:off x="34297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31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4" type="subTitle"/>
          </p:nvPr>
        </p:nvSpPr>
        <p:spPr>
          <a:xfrm>
            <a:off x="488082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5" type="body"/>
          </p:nvPr>
        </p:nvSpPr>
        <p:spPr>
          <a:xfrm>
            <a:off x="457852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6" name="Google Shape;196;p31"/>
          <p:cNvSpPr/>
          <p:nvPr/>
        </p:nvSpPr>
        <p:spPr>
          <a:xfrm>
            <a:off x="25714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 txBox="1"/>
          <p:nvPr>
            <p:ph idx="6" type="subTitle"/>
          </p:nvPr>
        </p:nvSpPr>
        <p:spPr>
          <a:xfrm>
            <a:off x="276300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7" type="body"/>
          </p:nvPr>
        </p:nvSpPr>
        <p:spPr>
          <a:xfrm>
            <a:off x="246070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31"/>
          <p:cNvSpPr/>
          <p:nvPr/>
        </p:nvSpPr>
        <p:spPr>
          <a:xfrm>
            <a:off x="680710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8" type="subTitle"/>
          </p:nvPr>
        </p:nvSpPr>
        <p:spPr>
          <a:xfrm>
            <a:off x="699865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  <p15:guide id="2" pos="288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1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2">
  <p:cSld name="CUSTOM_3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18919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572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46861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20" name="Google Shape;220;p34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4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22" name="Google Shape;222;p34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3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5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5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29" name="Google Shape;229;p35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933600" y="1058025"/>
            <a:ext cx="3523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3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6"/>
          <p:cNvCxnSpPr/>
          <p:nvPr/>
        </p:nvCxnSpPr>
        <p:spPr>
          <a:xfrm rot="10800000">
            <a:off x="3319175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6"/>
          <p:cNvSpPr txBox="1"/>
          <p:nvPr>
            <p:ph type="title"/>
          </p:nvPr>
        </p:nvSpPr>
        <p:spPr>
          <a:xfrm>
            <a:off x="457200" y="1195125"/>
            <a:ext cx="27273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37" name="Google Shape;237;p3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6"/>
          <p:cNvSpPr/>
          <p:nvPr/>
        </p:nvSpPr>
        <p:spPr>
          <a:xfrm>
            <a:off x="3813602" y="12015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" type="subTitle"/>
          </p:nvPr>
        </p:nvSpPr>
        <p:spPr>
          <a:xfrm>
            <a:off x="4005150" y="11058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41" name="Google Shape;241;p36"/>
          <p:cNvSpPr/>
          <p:nvPr/>
        </p:nvSpPr>
        <p:spPr>
          <a:xfrm>
            <a:off x="3813602" y="16896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2" type="subTitle"/>
          </p:nvPr>
        </p:nvSpPr>
        <p:spPr>
          <a:xfrm>
            <a:off x="4005150" y="15939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43" name="Google Shape;243;p36"/>
          <p:cNvSpPr/>
          <p:nvPr/>
        </p:nvSpPr>
        <p:spPr>
          <a:xfrm>
            <a:off x="3813602" y="21777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3" type="subTitle"/>
          </p:nvPr>
        </p:nvSpPr>
        <p:spPr>
          <a:xfrm>
            <a:off x="4005150" y="208206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45" name="Google Shape;245;p36"/>
          <p:cNvSpPr/>
          <p:nvPr/>
        </p:nvSpPr>
        <p:spPr>
          <a:xfrm>
            <a:off x="3813602" y="26964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idx="4" type="subTitle"/>
          </p:nvPr>
        </p:nvSpPr>
        <p:spPr>
          <a:xfrm>
            <a:off x="4005150" y="260078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47" name="Google Shape;247;p36"/>
          <p:cNvSpPr/>
          <p:nvPr/>
        </p:nvSpPr>
        <p:spPr>
          <a:xfrm>
            <a:off x="3813602" y="32152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5" type="subTitle"/>
          </p:nvPr>
        </p:nvSpPr>
        <p:spPr>
          <a:xfrm>
            <a:off x="4005150" y="31195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49" name="Google Shape;249;p36"/>
          <p:cNvSpPr/>
          <p:nvPr/>
        </p:nvSpPr>
        <p:spPr>
          <a:xfrm>
            <a:off x="3813602" y="3733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6" type="subTitle"/>
          </p:nvPr>
        </p:nvSpPr>
        <p:spPr>
          <a:xfrm>
            <a:off x="4005150" y="36382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footer">
  <p:cSld name="CUSTOM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ooter">
  <p:cSld name="CUSTOM_7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eader and footer">
  <p:cSld name="CUSTOM_2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4" name="Google Shape;274;p41"/>
          <p:cNvSpPr txBox="1"/>
          <p:nvPr>
            <p:ph idx="2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2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79" name="Google Shape;279;p42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_2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89" name="Google Shape;289;p44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_1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45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5"/>
          <p:cNvSpPr/>
          <p:nvPr>
            <p:ph idx="2" type="pic"/>
          </p:nvPr>
        </p:nvSpPr>
        <p:spPr>
          <a:xfrm>
            <a:off x="457200" y="588788"/>
            <a:ext cx="8229600" cy="3835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_2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/>
        </p:nvSpPr>
        <p:spPr>
          <a:xfrm>
            <a:off x="342900" y="1834500"/>
            <a:ext cx="2778300" cy="27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1" name="Google Shape;301;p46"/>
          <p:cNvSpPr/>
          <p:nvPr/>
        </p:nvSpPr>
        <p:spPr>
          <a:xfrm>
            <a:off x="2045193" y="1513259"/>
            <a:ext cx="2393400" cy="25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4171372" y="1976202"/>
            <a:ext cx="2393400" cy="25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3" name="Google Shape;303;p46"/>
          <p:cNvSpPr txBox="1"/>
          <p:nvPr>
            <p:ph type="title"/>
          </p:nvPr>
        </p:nvSpPr>
        <p:spPr>
          <a:xfrm>
            <a:off x="342900" y="457200"/>
            <a:ext cx="84582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4" name="Google Shape;304;p46"/>
          <p:cNvSpPr/>
          <p:nvPr/>
        </p:nvSpPr>
        <p:spPr>
          <a:xfrm>
            <a:off x="4712400" y="1513255"/>
            <a:ext cx="4092900" cy="17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5" name="Google Shape;305;p46"/>
          <p:cNvSpPr/>
          <p:nvPr>
            <p:ph idx="2" type="pic"/>
          </p:nvPr>
        </p:nvSpPr>
        <p:spPr>
          <a:xfrm>
            <a:off x="457200" y="1245883"/>
            <a:ext cx="14907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6"/>
          <p:cNvSpPr/>
          <p:nvPr>
            <p:ph idx="3" type="pic"/>
          </p:nvPr>
        </p:nvSpPr>
        <p:spPr>
          <a:xfrm>
            <a:off x="457200" y="2354103"/>
            <a:ext cx="1934700" cy="20442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6"/>
          <p:cNvSpPr/>
          <p:nvPr>
            <p:ph idx="4" type="pic"/>
          </p:nvPr>
        </p:nvSpPr>
        <p:spPr>
          <a:xfrm>
            <a:off x="2526950" y="1640193"/>
            <a:ext cx="1785300" cy="18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6"/>
          <p:cNvSpPr/>
          <p:nvPr>
            <p:ph idx="5" type="pic"/>
          </p:nvPr>
        </p:nvSpPr>
        <p:spPr>
          <a:xfrm>
            <a:off x="3284627" y="3602162"/>
            <a:ext cx="1299000" cy="10842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6"/>
          <p:cNvSpPr/>
          <p:nvPr>
            <p:ph idx="6" type="pic"/>
          </p:nvPr>
        </p:nvSpPr>
        <p:spPr>
          <a:xfrm>
            <a:off x="4583875" y="1245829"/>
            <a:ext cx="1716600" cy="23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6"/>
          <p:cNvSpPr/>
          <p:nvPr>
            <p:ph idx="7" type="pic"/>
          </p:nvPr>
        </p:nvSpPr>
        <p:spPr>
          <a:xfrm>
            <a:off x="4718575" y="3753392"/>
            <a:ext cx="1299000" cy="6444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6"/>
          <p:cNvSpPr/>
          <p:nvPr>
            <p:ph idx="8" type="pic"/>
          </p:nvPr>
        </p:nvSpPr>
        <p:spPr>
          <a:xfrm>
            <a:off x="6445550" y="2341822"/>
            <a:ext cx="2241300" cy="234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6"/>
          <p:cNvSpPr/>
          <p:nvPr>
            <p:ph idx="9" type="pic"/>
          </p:nvPr>
        </p:nvSpPr>
        <p:spPr>
          <a:xfrm>
            <a:off x="7387850" y="1231200"/>
            <a:ext cx="12990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6"/>
          <p:cNvSpPr/>
          <p:nvPr>
            <p:ph idx="13" type="pic"/>
          </p:nvPr>
        </p:nvSpPr>
        <p:spPr>
          <a:xfrm>
            <a:off x="6445750" y="1632987"/>
            <a:ext cx="805500" cy="5559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two images">
  <p:cSld name="CUSTOM_2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596940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8" name="Google Shape;318;p47"/>
          <p:cNvSpPr/>
          <p:nvPr>
            <p:ph idx="2" type="pic"/>
          </p:nvPr>
        </p:nvSpPr>
        <p:spPr>
          <a:xfrm>
            <a:off x="457200" y="1625175"/>
            <a:ext cx="53454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7"/>
          <p:cNvSpPr/>
          <p:nvPr>
            <p:ph idx="3" type="pic"/>
          </p:nvPr>
        </p:nvSpPr>
        <p:spPr>
          <a:xfrm>
            <a:off x="5943600" y="1635225"/>
            <a:ext cx="27432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7"/>
          <p:cNvSpPr txBox="1"/>
          <p:nvPr>
            <p:ph idx="4" type="subTitle"/>
          </p:nvPr>
        </p:nvSpPr>
        <p:spPr>
          <a:xfrm>
            <a:off x="6452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21" name="Google Shape;321;p47"/>
          <p:cNvSpPr txBox="1"/>
          <p:nvPr>
            <p:ph idx="5" type="subTitle"/>
          </p:nvPr>
        </p:nvSpPr>
        <p:spPr>
          <a:xfrm>
            <a:off x="35156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22" name="Google Shape;322;p47"/>
          <p:cNvSpPr txBox="1"/>
          <p:nvPr>
            <p:ph idx="6" type="subTitle"/>
          </p:nvPr>
        </p:nvSpPr>
        <p:spPr>
          <a:xfrm>
            <a:off x="63860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7" type="body"/>
          </p:nvPr>
        </p:nvSpPr>
        <p:spPr>
          <a:xfrm>
            <a:off x="315615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4" name="Google Shape;324;p47"/>
          <p:cNvSpPr txBox="1"/>
          <p:nvPr>
            <p:ph idx="8" type="body"/>
          </p:nvPr>
        </p:nvSpPr>
        <p:spPr>
          <a:xfrm>
            <a:off x="342975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5" name="Google Shape;325;p47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608362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31" name="Google Shape;331;p4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8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8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idx="2" type="subTitle"/>
          </p:nvPr>
        </p:nvSpPr>
        <p:spPr>
          <a:xfrm>
            <a:off x="64527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35" name="Google Shape;335;p48"/>
          <p:cNvSpPr txBox="1"/>
          <p:nvPr>
            <p:ph idx="3" type="body"/>
          </p:nvPr>
        </p:nvSpPr>
        <p:spPr>
          <a:xfrm>
            <a:off x="34297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48"/>
          <p:cNvSpPr/>
          <p:nvPr/>
        </p:nvSpPr>
        <p:spPr>
          <a:xfrm>
            <a:off x="3324052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8"/>
          <p:cNvSpPr txBox="1"/>
          <p:nvPr>
            <p:ph idx="4" type="subTitle"/>
          </p:nvPr>
        </p:nvSpPr>
        <p:spPr>
          <a:xfrm>
            <a:off x="3515600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5" type="body"/>
          </p:nvPr>
        </p:nvSpPr>
        <p:spPr>
          <a:xfrm>
            <a:off x="3213300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9" name="Google Shape;339;p48"/>
          <p:cNvSpPr/>
          <p:nvPr/>
        </p:nvSpPr>
        <p:spPr>
          <a:xfrm>
            <a:off x="61943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8"/>
          <p:cNvSpPr txBox="1"/>
          <p:nvPr>
            <p:ph idx="6" type="subTitle"/>
          </p:nvPr>
        </p:nvSpPr>
        <p:spPr>
          <a:xfrm>
            <a:off x="638592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41" name="Google Shape;341;p48"/>
          <p:cNvSpPr/>
          <p:nvPr>
            <p:ph idx="7" type="pic"/>
          </p:nvPr>
        </p:nvSpPr>
        <p:spPr>
          <a:xfrm>
            <a:off x="61943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8"/>
          <p:cNvSpPr/>
          <p:nvPr>
            <p:ph idx="8" type="pic"/>
          </p:nvPr>
        </p:nvSpPr>
        <p:spPr>
          <a:xfrm>
            <a:off x="4554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8"/>
          <p:cNvSpPr/>
          <p:nvPr>
            <p:ph idx="9" type="pic"/>
          </p:nvPr>
        </p:nvSpPr>
        <p:spPr>
          <a:xfrm>
            <a:off x="332492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48" name="Google Shape;348;p4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9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9"/>
          <p:cNvSpPr/>
          <p:nvPr>
            <p:ph idx="2" type="pic"/>
          </p:nvPr>
        </p:nvSpPr>
        <p:spPr>
          <a:xfrm>
            <a:off x="4554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9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9"/>
          <p:cNvSpPr txBox="1"/>
          <p:nvPr>
            <p:ph idx="1" type="subTitle"/>
          </p:nvPr>
        </p:nvSpPr>
        <p:spPr>
          <a:xfrm>
            <a:off x="64527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53" name="Google Shape;353;p49"/>
          <p:cNvSpPr txBox="1"/>
          <p:nvPr>
            <p:ph idx="3" type="body"/>
          </p:nvPr>
        </p:nvSpPr>
        <p:spPr>
          <a:xfrm>
            <a:off x="34297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4" name="Google Shape;354;p49"/>
          <p:cNvSpPr/>
          <p:nvPr/>
        </p:nvSpPr>
        <p:spPr>
          <a:xfrm>
            <a:off x="46892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9"/>
          <p:cNvSpPr txBox="1"/>
          <p:nvPr>
            <p:ph idx="4" type="subTitle"/>
          </p:nvPr>
        </p:nvSpPr>
        <p:spPr>
          <a:xfrm>
            <a:off x="526182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56" name="Google Shape;356;p49"/>
          <p:cNvSpPr txBox="1"/>
          <p:nvPr>
            <p:ph idx="5" type="body"/>
          </p:nvPr>
        </p:nvSpPr>
        <p:spPr>
          <a:xfrm>
            <a:off x="495952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49"/>
          <p:cNvSpPr/>
          <p:nvPr>
            <p:ph idx="6" type="pic"/>
          </p:nvPr>
        </p:nvSpPr>
        <p:spPr>
          <a:xfrm>
            <a:off x="50702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CUSTOM_4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idx="1" type="subTitle"/>
          </p:nvPr>
        </p:nvSpPr>
        <p:spPr>
          <a:xfrm>
            <a:off x="342925" y="457200"/>
            <a:ext cx="40680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62" name="Google Shape;362;p50"/>
          <p:cNvSpPr txBox="1"/>
          <p:nvPr>
            <p:ph idx="2" type="subTitle"/>
          </p:nvPr>
        </p:nvSpPr>
        <p:spPr>
          <a:xfrm>
            <a:off x="4724500" y="457200"/>
            <a:ext cx="2506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63" name="Google Shape;363;p50"/>
          <p:cNvSpPr txBox="1"/>
          <p:nvPr>
            <p:ph idx="3" type="subTitle"/>
          </p:nvPr>
        </p:nvSpPr>
        <p:spPr>
          <a:xfrm>
            <a:off x="7494500" y="457200"/>
            <a:ext cx="1192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64" name="Google Shape;364;p50"/>
          <p:cNvSpPr txBox="1"/>
          <p:nvPr>
            <p:ph idx="4" type="body"/>
          </p:nvPr>
        </p:nvSpPr>
        <p:spPr>
          <a:xfrm>
            <a:off x="342925" y="3553200"/>
            <a:ext cx="4068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65" name="Google Shape;365;p50"/>
          <p:cNvSpPr txBox="1"/>
          <p:nvPr>
            <p:ph idx="5" type="body"/>
          </p:nvPr>
        </p:nvSpPr>
        <p:spPr>
          <a:xfrm>
            <a:off x="4724500" y="3553200"/>
            <a:ext cx="2506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66" name="Google Shape;366;p50"/>
          <p:cNvSpPr txBox="1"/>
          <p:nvPr>
            <p:ph idx="6" type="body"/>
          </p:nvPr>
        </p:nvSpPr>
        <p:spPr>
          <a:xfrm>
            <a:off x="7494400" y="3553200"/>
            <a:ext cx="1192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67" name="Google Shape;367;p50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 elements">
  <p:cSld name="CUSTOM_5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2" name="Google Shape;372;p51"/>
          <p:cNvSpPr txBox="1"/>
          <p:nvPr>
            <p:ph idx="1" type="subTitle"/>
          </p:nvPr>
        </p:nvSpPr>
        <p:spPr>
          <a:xfrm>
            <a:off x="3429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3" name="Google Shape;373;p51"/>
          <p:cNvSpPr txBox="1"/>
          <p:nvPr>
            <p:ph idx="2" type="subTitle"/>
          </p:nvPr>
        </p:nvSpPr>
        <p:spPr>
          <a:xfrm>
            <a:off x="24731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4" name="Google Shape;374;p51"/>
          <p:cNvSpPr txBox="1"/>
          <p:nvPr>
            <p:ph idx="3" type="subTitle"/>
          </p:nvPr>
        </p:nvSpPr>
        <p:spPr>
          <a:xfrm>
            <a:off x="46033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5" name="Google Shape;375;p51"/>
          <p:cNvSpPr txBox="1"/>
          <p:nvPr>
            <p:ph idx="4" type="subTitle"/>
          </p:nvPr>
        </p:nvSpPr>
        <p:spPr>
          <a:xfrm>
            <a:off x="67335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6" name="Google Shape;376;p51"/>
          <p:cNvSpPr txBox="1"/>
          <p:nvPr>
            <p:ph idx="5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77" name="Google Shape;377;p5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9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457200" y="3899675"/>
            <a:ext cx="51924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5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505000"/>
            <a:ext cx="8520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04800" lvl="4" marL="22860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04800" lvl="5" marL="27432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04800" lvl="6" marL="3200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04800" lvl="7" marL="3657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04800" lvl="8" marL="411480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288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pos="5472">
          <p15:clr>
            <a:srgbClr val="E46962"/>
          </p15:clr>
        </p15:guide>
        <p15:guide id="5" orient="horz" pos="2878">
          <p15:clr>
            <a:srgbClr val="E46962"/>
          </p15:clr>
        </p15:guide>
        <p15:guide id="6" pos="554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html/2410.17725v1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35.jpg"/><Relationship Id="rId5" Type="http://schemas.openxmlformats.org/officeDocument/2006/relationships/image" Target="../media/image44.png"/><Relationship Id="rId6" Type="http://schemas.openxmlformats.org/officeDocument/2006/relationships/image" Target="../media/image5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42.png"/><Relationship Id="rId5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nNUbSX2XX8wIawoioI_7YsRuNdpbDYFA/view" TargetMode="External"/><Relationship Id="rId4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GBJYjkcfU_JUqsPtQaODNmsXpUTFA0F8/view" TargetMode="External"/><Relationship Id="rId4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3TfiW5e3U3yoqcKkmV4QCPmXcFCMOsdN/view" TargetMode="External"/><Relationship Id="rId4" Type="http://schemas.openxmlformats.org/officeDocument/2006/relationships/image" Target="../media/image5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GHbAlHM1Rb3nSeYR3LJHZLcqcjgmEca3/view" TargetMode="External"/><Relationship Id="rId4" Type="http://schemas.openxmlformats.org/officeDocument/2006/relationships/image" Target="../media/image5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jC8zexGjNuEIU6sxmdoaG4YRniluYUYQ/view" TargetMode="External"/><Relationship Id="rId4" Type="http://schemas.openxmlformats.org/officeDocument/2006/relationships/image" Target="../media/image5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/>
          <p:nvPr/>
        </p:nvSpPr>
        <p:spPr>
          <a:xfrm>
            <a:off x="4563700" y="61575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89" name="Google Shape;389;p5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4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Squat Analysis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By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Cullen Capili, PT, DPT</a:t>
            </a:r>
            <a:endParaRPr sz="2200"/>
          </a:p>
        </p:txBody>
      </p:sp>
      <p:sp>
        <p:nvSpPr>
          <p:cNvPr id="391" name="Google Shape;391;p5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4"/>
          <p:cNvSpPr/>
          <p:nvPr/>
        </p:nvSpPr>
        <p:spPr>
          <a:xfrm>
            <a:off x="4716000" y="771750"/>
            <a:ext cx="507300" cy="5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54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394" name="Google Shape;394;p54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54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398" name="Google Shape;398;p54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54" title="ChatGPT Image Jun 20, 2025, 11_16_20 A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96500" y="1054650"/>
            <a:ext cx="3233101" cy="323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63" title="images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368" r="15375" t="0"/>
          <a:stretch/>
        </p:blipFill>
        <p:spPr>
          <a:xfrm>
            <a:off x="6633525" y="107875"/>
            <a:ext cx="2319400" cy="2319400"/>
          </a:xfrm>
          <a:prstGeom prst="rect">
            <a:avLst/>
          </a:prstGeom>
        </p:spPr>
      </p:pic>
      <p:pic>
        <p:nvPicPr>
          <p:cNvPr id="619" name="Google Shape;619;p63" title="image_2025-06-20_154627832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5307" r="15300" t="0"/>
          <a:stretch/>
        </p:blipFill>
        <p:spPr>
          <a:xfrm>
            <a:off x="6633425" y="2514850"/>
            <a:ext cx="2319399" cy="2319399"/>
          </a:xfrm>
          <a:prstGeom prst="rect">
            <a:avLst/>
          </a:prstGeom>
        </p:spPr>
      </p:pic>
      <p:sp>
        <p:nvSpPr>
          <p:cNvPr id="620" name="Google Shape;620;p63"/>
          <p:cNvSpPr txBox="1"/>
          <p:nvPr>
            <p:ph idx="1" type="subTitle"/>
          </p:nvPr>
        </p:nvSpPr>
        <p:spPr>
          <a:xfrm>
            <a:off x="645275" y="920563"/>
            <a:ext cx="1521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Images: </a:t>
            </a:r>
            <a:endParaRPr/>
          </a:p>
        </p:txBody>
      </p:sp>
      <p:sp>
        <p:nvSpPr>
          <p:cNvPr id="621" name="Google Shape;621;p63"/>
          <p:cNvSpPr txBox="1"/>
          <p:nvPr>
            <p:ph idx="5" type="body"/>
          </p:nvPr>
        </p:nvSpPr>
        <p:spPr>
          <a:xfrm>
            <a:off x="1415450" y="924863"/>
            <a:ext cx="38640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latin typeface="IBM Plex Mono Medium"/>
                <a:ea typeface="IBM Plex Mono Medium"/>
                <a:cs typeface="IBM Plex Mono Medium"/>
                <a:sym typeface="IBM Plex Mono Medium"/>
              </a:rPr>
              <a:t>(Currently 770 Images - 1901 after augmentation)</a:t>
            </a:r>
            <a:endParaRPr/>
          </a:p>
        </p:txBody>
      </p:sp>
      <p:sp>
        <p:nvSpPr>
          <p:cNvPr id="622" name="Google Shape;622;p63"/>
          <p:cNvSpPr txBox="1"/>
          <p:nvPr>
            <p:ph idx="6" type="subTitle"/>
          </p:nvPr>
        </p:nvSpPr>
        <p:spPr>
          <a:xfrm>
            <a:off x="645275" y="2598138"/>
            <a:ext cx="843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Roboflow </a:t>
            </a:r>
            <a:endParaRPr/>
          </a:p>
        </p:txBody>
      </p:sp>
      <p:sp>
        <p:nvSpPr>
          <p:cNvPr id="623" name="Google Shape;623;p63"/>
          <p:cNvSpPr txBox="1"/>
          <p:nvPr>
            <p:ph idx="8" type="body"/>
          </p:nvPr>
        </p:nvSpPr>
        <p:spPr>
          <a:xfrm>
            <a:off x="354875" y="2869650"/>
            <a:ext cx="20313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class: </a:t>
            </a:r>
            <a:r>
              <a:rPr i="1" lang="en" sz="1000"/>
              <a:t>Person</a:t>
            </a:r>
            <a:endParaRPr sz="1000"/>
          </a:p>
          <a:p>
            <a:pPr indent="-292100" lvl="0" marL="457200" rtl="0" algn="l">
              <a:spcBef>
                <a:spcPts val="5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Custom 19-point skeleton </a:t>
            </a:r>
            <a:endParaRPr sz="600"/>
          </a:p>
          <a:p>
            <a:pPr indent="-292100" lvl="0" marL="457200" rtl="0" algn="l">
              <a:spcBef>
                <a:spcPts val="5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Visibility </a:t>
            </a:r>
            <a:endParaRPr sz="1000"/>
          </a:p>
          <a:p>
            <a:pPr indent="-292100" lvl="1" marL="914400" rtl="0" algn="l">
              <a:spcBef>
                <a:spcPts val="5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Visible(o)</a:t>
            </a:r>
            <a:endParaRPr sz="1000"/>
          </a:p>
          <a:p>
            <a:pPr indent="-292100" lvl="1" marL="914400" rtl="0" algn="l">
              <a:spcBef>
                <a:spcPts val="5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Occluded (x)</a:t>
            </a:r>
            <a:endParaRPr sz="1000"/>
          </a:p>
          <a:p>
            <a:pPr indent="-292100" lvl="1" marL="914400" rtl="0" algn="l">
              <a:spcBef>
                <a:spcPts val="5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Deleted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4" name="Google Shape;624;p6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5" name="Google Shape;625;p63"/>
          <p:cNvCxnSpPr/>
          <p:nvPr/>
        </p:nvCxnSpPr>
        <p:spPr>
          <a:xfrm>
            <a:off x="342977" y="867793"/>
            <a:ext cx="582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3"/>
          <p:cNvCxnSpPr/>
          <p:nvPr/>
        </p:nvCxnSpPr>
        <p:spPr>
          <a:xfrm>
            <a:off x="354877" y="5006725"/>
            <a:ext cx="582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63"/>
          <p:cNvCxnSpPr/>
          <p:nvPr/>
        </p:nvCxnSpPr>
        <p:spPr>
          <a:xfrm>
            <a:off x="319200" y="2543738"/>
            <a:ext cx="3882900" cy="1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8" name="Google Shape;628;p63"/>
          <p:cNvGrpSpPr/>
          <p:nvPr/>
        </p:nvGrpSpPr>
        <p:grpSpPr>
          <a:xfrm flipH="1" rot="10800000">
            <a:off x="6832773" y="2217290"/>
            <a:ext cx="214460" cy="708906"/>
            <a:chOff x="8278241" y="2502000"/>
            <a:chExt cx="324300" cy="1072150"/>
          </a:xfrm>
        </p:grpSpPr>
        <p:sp>
          <p:nvSpPr>
            <p:cNvPr id="629" name="Google Shape;629;p63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2" name="Google Shape;632;p63" title="image_2025-06-18_193817924.png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4463975" y="1353925"/>
            <a:ext cx="2106925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3"/>
          <p:cNvSpPr/>
          <p:nvPr/>
        </p:nvSpPr>
        <p:spPr>
          <a:xfrm>
            <a:off x="457200" y="2661288"/>
            <a:ext cx="1293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3"/>
          <p:cNvSpPr/>
          <p:nvPr/>
        </p:nvSpPr>
        <p:spPr>
          <a:xfrm>
            <a:off x="457200" y="1018000"/>
            <a:ext cx="1293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63" title="image_2025-06-20_155715763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633300" y="107873"/>
            <a:ext cx="457200" cy="45282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3"/>
          <p:cNvSpPr txBox="1"/>
          <p:nvPr/>
        </p:nvSpPr>
        <p:spPr>
          <a:xfrm>
            <a:off x="457250" y="1190024"/>
            <a:ext cx="39441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Taken from Roboflow public image datasets, youtube, instagram, and personal recordings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Mixture of same person squatting and variable people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Grayscale, Hue, and Blur Image Augmentation on 15%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37" name="Google Shape;637;p63" title="Screenshot From 2025-06-20 15-56-13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633529" y="551375"/>
            <a:ext cx="457200" cy="55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3" title="Screenshot From 2025-06-20 15-56-37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633575" y="1105475"/>
            <a:ext cx="457200" cy="45282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3"/>
          <p:cNvSpPr txBox="1"/>
          <p:nvPr>
            <p:ph idx="4294967295" type="title"/>
          </p:nvPr>
        </p:nvSpPr>
        <p:spPr>
          <a:xfrm>
            <a:off x="342900" y="1061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40" name="Google Shape;640;p63"/>
          <p:cNvSpPr txBox="1"/>
          <p:nvPr>
            <p:ph idx="8" type="body"/>
          </p:nvPr>
        </p:nvSpPr>
        <p:spPr>
          <a:xfrm>
            <a:off x="2166875" y="2599075"/>
            <a:ext cx="2297100" cy="25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“Feedback” Labels  (currently 14 Tags)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Point-of-View:</a:t>
            </a:r>
            <a:r>
              <a:rPr lang="en" sz="1000"/>
              <a:t> </a:t>
            </a:r>
            <a:r>
              <a:rPr i="1" lang="en" sz="1000"/>
              <a:t>POV-Front, POV-Side, POV-Back</a:t>
            </a:r>
            <a:r>
              <a:rPr lang="en" sz="1000"/>
              <a:t>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i="1" lang="en" sz="1000">
                <a:latin typeface="IBM Plex Sans"/>
                <a:ea typeface="IBM Plex Sans"/>
                <a:cs typeface="IBM Plex Sans"/>
                <a:sym typeface="IBM Plex Sans"/>
              </a:rPr>
              <a:t>Equipment: </a:t>
            </a:r>
            <a:r>
              <a:rPr i="1" lang="en" sz="1000"/>
              <a:t>Barbell,  Free/Body-Weight</a:t>
            </a:r>
            <a:endParaRPr i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Squat Range:</a:t>
            </a:r>
            <a:r>
              <a:rPr lang="en" sz="1000"/>
              <a:t> </a:t>
            </a:r>
            <a:r>
              <a:rPr i="1" lang="en" sz="1000"/>
              <a:t>No-Squat, Partial-Squat, Full-Squat, Deep-Squat</a:t>
            </a:r>
            <a:endParaRPr i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Movement “Faults”: </a:t>
            </a:r>
            <a:r>
              <a:rPr i="1" lang="en" sz="1000"/>
              <a:t>Genu-Valgus, Heels-Up, Forward-Trunk, Ankle-Pronation, Toes-Out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64"/>
          <p:cNvSpPr txBox="1"/>
          <p:nvPr>
            <p:ph idx="2" type="subTitle"/>
          </p:nvPr>
        </p:nvSpPr>
        <p:spPr>
          <a:xfrm>
            <a:off x="223575" y="3802775"/>
            <a:ext cx="2313900" cy="11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Barbell,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POV-Front, Deep-Squat, Toes-Out </a:t>
            </a:r>
            <a:endParaRPr/>
          </a:p>
        </p:txBody>
      </p:sp>
      <p:sp>
        <p:nvSpPr>
          <p:cNvPr id="647" name="Google Shape;647;p64"/>
          <p:cNvSpPr txBox="1"/>
          <p:nvPr>
            <p:ph type="title"/>
          </p:nvPr>
        </p:nvSpPr>
        <p:spPr>
          <a:xfrm>
            <a:off x="924150" y="118025"/>
            <a:ext cx="7295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Tag Examples</a:t>
            </a:r>
            <a:endParaRPr/>
          </a:p>
        </p:txBody>
      </p:sp>
      <p:pic>
        <p:nvPicPr>
          <p:cNvPr id="648" name="Google Shape;648;p64" title="image_2025-06-23_102138448.png"/>
          <p:cNvPicPr preferRelativeResize="0"/>
          <p:nvPr/>
        </p:nvPicPr>
        <p:blipFill rotWithShape="1">
          <a:blip r:embed="rId3">
            <a:alphaModFix/>
          </a:blip>
          <a:srcRect b="1719" l="-2101" r="4806" t="0"/>
          <a:stretch/>
        </p:blipFill>
        <p:spPr>
          <a:xfrm>
            <a:off x="109325" y="862050"/>
            <a:ext cx="2313900" cy="2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4"/>
          <p:cNvSpPr txBox="1"/>
          <p:nvPr>
            <p:ph idx="2" type="subTitle"/>
          </p:nvPr>
        </p:nvSpPr>
        <p:spPr>
          <a:xfrm>
            <a:off x="2739800" y="3802775"/>
            <a:ext cx="1697100" cy="11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Barbell,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POV-Side, Full-Squat, Heels-Up</a:t>
            </a:r>
            <a:endParaRPr/>
          </a:p>
        </p:txBody>
      </p:sp>
      <p:pic>
        <p:nvPicPr>
          <p:cNvPr id="650" name="Google Shape;650;p64" title="Screenshot From 2025-06-23 10-24-07.png"/>
          <p:cNvPicPr preferRelativeResize="0"/>
          <p:nvPr/>
        </p:nvPicPr>
        <p:blipFill rotWithShape="1">
          <a:blip r:embed="rId4">
            <a:alphaModFix/>
          </a:blip>
          <a:srcRect b="1941" l="0" r="0" t="9"/>
          <a:stretch/>
        </p:blipFill>
        <p:spPr>
          <a:xfrm>
            <a:off x="2739800" y="862050"/>
            <a:ext cx="1632475" cy="28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 txBox="1"/>
          <p:nvPr>
            <p:ph idx="2" type="subTitle"/>
          </p:nvPr>
        </p:nvSpPr>
        <p:spPr>
          <a:xfrm>
            <a:off x="4837875" y="3726175"/>
            <a:ext cx="1827600" cy="12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Barbell,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POV-Side, Partial -Squat, Toes-Out </a:t>
            </a:r>
            <a:endParaRPr/>
          </a:p>
        </p:txBody>
      </p:sp>
      <p:pic>
        <p:nvPicPr>
          <p:cNvPr id="652" name="Google Shape;652;p64" title="Screenshot From 2025-06-23 10-18-26.png"/>
          <p:cNvPicPr preferRelativeResize="0"/>
          <p:nvPr/>
        </p:nvPicPr>
        <p:blipFill rotWithShape="1">
          <a:blip r:embed="rId5">
            <a:alphaModFix/>
          </a:blip>
          <a:srcRect b="1951" l="0" r="309" t="0"/>
          <a:stretch/>
        </p:blipFill>
        <p:spPr>
          <a:xfrm>
            <a:off x="4837875" y="862050"/>
            <a:ext cx="1827600" cy="2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4"/>
          <p:cNvSpPr txBox="1"/>
          <p:nvPr>
            <p:ph idx="2" type="subTitle"/>
          </p:nvPr>
        </p:nvSpPr>
        <p:spPr>
          <a:xfrm>
            <a:off x="7131050" y="3726175"/>
            <a:ext cx="1827600" cy="12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Barbell,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POV-Back, No-Squat </a:t>
            </a:r>
            <a:endParaRPr/>
          </a:p>
        </p:txBody>
      </p:sp>
      <p:pic>
        <p:nvPicPr>
          <p:cNvPr id="654" name="Google Shape;654;p64" title="Screenshot From 2025-06-23 10-29-52.png"/>
          <p:cNvPicPr preferRelativeResize="0"/>
          <p:nvPr/>
        </p:nvPicPr>
        <p:blipFill rotWithShape="1">
          <a:blip r:embed="rId6">
            <a:alphaModFix/>
          </a:blip>
          <a:srcRect b="2391" l="0" r="0" t="0"/>
          <a:stretch/>
        </p:blipFill>
        <p:spPr>
          <a:xfrm>
            <a:off x="7131050" y="862050"/>
            <a:ext cx="1555743" cy="28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63" y="1708575"/>
            <a:ext cx="6578186" cy="32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/>
          <p:cNvSpPr txBox="1"/>
          <p:nvPr>
            <p:ph type="title"/>
          </p:nvPr>
        </p:nvSpPr>
        <p:spPr>
          <a:xfrm>
            <a:off x="342900" y="457200"/>
            <a:ext cx="84582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Classifications</a:t>
            </a:r>
            <a:endParaRPr/>
          </a:p>
        </p:txBody>
      </p:sp>
      <p:sp>
        <p:nvSpPr>
          <p:cNvPr id="661" name="Google Shape;661;p6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6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65"/>
          <p:cNvCxnSpPr/>
          <p:nvPr/>
        </p:nvCxnSpPr>
        <p:spPr>
          <a:xfrm>
            <a:off x="342977" y="164494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65"/>
          <p:cNvSpPr txBox="1"/>
          <p:nvPr>
            <p:ph idx="2" type="body"/>
          </p:nvPr>
        </p:nvSpPr>
        <p:spPr>
          <a:xfrm>
            <a:off x="4572000" y="1886200"/>
            <a:ext cx="214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19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Total Training Images: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1697 </a:t>
            </a:r>
            <a:endParaRPr/>
          </a:p>
        </p:txBody>
      </p:sp>
      <p:sp>
        <p:nvSpPr>
          <p:cNvPr id="665" name="Google Shape;665;p65"/>
          <p:cNvSpPr txBox="1"/>
          <p:nvPr/>
        </p:nvSpPr>
        <p:spPr>
          <a:xfrm>
            <a:off x="6948975" y="1824625"/>
            <a:ext cx="2147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Training:</a:t>
            </a:r>
            <a:endParaRPr sz="105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Barbell: 1169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POV-Side: 1004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Partial-Squat: 719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Body/Free-Weight: 528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POV-Front: 516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Full-Squat: 411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Deep-Squat: 348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Forward-Trunk: 252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No-Squat: 213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POV-Back: 177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Toes-Out: 168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Genu-Valgus: 99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Heels-Up: 77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Ankle-Pronation: 45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720675"/>
            <a:ext cx="6605999" cy="31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6"/>
          <p:cNvSpPr txBox="1"/>
          <p:nvPr>
            <p:ph type="title"/>
          </p:nvPr>
        </p:nvSpPr>
        <p:spPr>
          <a:xfrm>
            <a:off x="342900" y="457200"/>
            <a:ext cx="84582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Classifications</a:t>
            </a:r>
            <a:endParaRPr/>
          </a:p>
        </p:txBody>
      </p:sp>
      <p:sp>
        <p:nvSpPr>
          <p:cNvPr id="672" name="Google Shape;672;p6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3" name="Google Shape;673;p6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66"/>
          <p:cNvCxnSpPr/>
          <p:nvPr/>
        </p:nvCxnSpPr>
        <p:spPr>
          <a:xfrm>
            <a:off x="342977" y="164494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66"/>
          <p:cNvSpPr txBox="1"/>
          <p:nvPr/>
        </p:nvSpPr>
        <p:spPr>
          <a:xfrm>
            <a:off x="6948975" y="1824625"/>
            <a:ext cx="2147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r>
              <a:rPr lang="en" sz="105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POV-Side: 53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Barbell: 52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Body/Free-Weight: 30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Full-Squat: 27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Partial-Squat: 27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POV-Front: 21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Deep-Squat: 18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Forward-Trunk: 15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No-Squat: 10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POV-Back: 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Toes-Out: 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Heels-Up: 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Ankle-Pronation: 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Genu-Valgus: 2</a:t>
            </a:r>
            <a:endParaRPr sz="105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6" name="Google Shape;676;p66"/>
          <p:cNvSpPr txBox="1"/>
          <p:nvPr>
            <p:ph idx="2" type="body"/>
          </p:nvPr>
        </p:nvSpPr>
        <p:spPr>
          <a:xfrm>
            <a:off x="4572000" y="1930500"/>
            <a:ext cx="21477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19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Validation Images: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82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67" title="Tes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5" y="1730775"/>
            <a:ext cx="6526076" cy="3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7"/>
          <p:cNvSpPr txBox="1"/>
          <p:nvPr>
            <p:ph type="title"/>
          </p:nvPr>
        </p:nvSpPr>
        <p:spPr>
          <a:xfrm>
            <a:off x="342900" y="457200"/>
            <a:ext cx="84582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Classifications</a:t>
            </a:r>
            <a:endParaRPr/>
          </a:p>
        </p:txBody>
      </p:sp>
      <p:cxnSp>
        <p:nvCxnSpPr>
          <p:cNvPr id="684" name="Google Shape;684;p6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67"/>
          <p:cNvCxnSpPr/>
          <p:nvPr/>
        </p:nvCxnSpPr>
        <p:spPr>
          <a:xfrm>
            <a:off x="342977" y="164494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67"/>
          <p:cNvSpPr txBox="1"/>
          <p:nvPr>
            <p:ph idx="2" type="body"/>
          </p:nvPr>
        </p:nvSpPr>
        <p:spPr>
          <a:xfrm>
            <a:off x="4572000" y="1987000"/>
            <a:ext cx="21477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19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Total Test Images: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122</a:t>
            </a:r>
            <a:endParaRPr/>
          </a:p>
        </p:txBody>
      </p:sp>
      <p:sp>
        <p:nvSpPr>
          <p:cNvPr id="687" name="Google Shape;687;p67"/>
          <p:cNvSpPr txBox="1"/>
          <p:nvPr/>
        </p:nvSpPr>
        <p:spPr>
          <a:xfrm>
            <a:off x="6869050" y="1917525"/>
            <a:ext cx="2274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Testing:</a:t>
            </a:r>
            <a:endParaRPr sz="105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POV-Side: 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Barbell: 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Body/Free-Weight: 55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Partial-Squat: 41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POV-Front: 39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Full-Squat: 38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Deep-Squat: 23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Forward-Trunk: 23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No-Squat: 20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POV-Back: 15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Toes-Out: 12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Genu-Valgus: 10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Heels-Up: 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Ankle-Pronation: 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8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You-Only-Look-Once (YOLO)</a:t>
            </a:r>
            <a:endParaRPr/>
          </a:p>
        </p:txBody>
      </p:sp>
      <p:sp>
        <p:nvSpPr>
          <p:cNvPr id="693" name="Google Shape;693;p6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4" name="Google Shape;694;p6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68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6" name="Google Shape;696;p68" title="Screenshot From 2025-06-25 20-34-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00" y="1267175"/>
            <a:ext cx="3560074" cy="35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8" title="Screenshot From 2025-06-25 21-09-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1267175"/>
            <a:ext cx="4229100" cy="28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8"/>
          <p:cNvSpPr txBox="1"/>
          <p:nvPr/>
        </p:nvSpPr>
        <p:spPr>
          <a:xfrm>
            <a:off x="457200" y="4226475"/>
            <a:ext cx="46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Ultralytics YOLOv11 Pose Estimation Model with 17 Keypoints has already been trained on COCO dataset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Pose Estimation</a:t>
            </a:r>
            <a:endParaRPr/>
          </a:p>
        </p:txBody>
      </p:sp>
      <p:sp>
        <p:nvSpPr>
          <p:cNvPr id="704" name="Google Shape;704;p69"/>
          <p:cNvSpPr txBox="1"/>
          <p:nvPr>
            <p:ph idx="1" type="subTitle"/>
          </p:nvPr>
        </p:nvSpPr>
        <p:spPr>
          <a:xfrm>
            <a:off x="645200" y="1438325"/>
            <a:ext cx="2112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Train </a:t>
            </a: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YOLOv11 Model </a:t>
            </a:r>
            <a:r>
              <a:rPr lang="en"/>
              <a:t>on 19-keypoint Skeleton</a:t>
            </a:r>
            <a:endParaRPr/>
          </a:p>
        </p:txBody>
      </p:sp>
      <p:sp>
        <p:nvSpPr>
          <p:cNvPr id="705" name="Google Shape;705;p69"/>
          <p:cNvSpPr txBox="1"/>
          <p:nvPr>
            <p:ph idx="2" type="body"/>
          </p:nvPr>
        </p:nvSpPr>
        <p:spPr>
          <a:xfrm>
            <a:off x="342900" y="1768450"/>
            <a:ext cx="46422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Epochs: 100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Batch size: 16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image size: 640 pixels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Optimizer: SGD (Default)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Learning Rate: 0.01 (Default)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Learning Rate Schedule: cosine annealing (Default)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Link =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https://arxiv.org/html/2410.17725v1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69"/>
          <p:cNvSpPr/>
          <p:nvPr/>
        </p:nvSpPr>
        <p:spPr>
          <a:xfrm>
            <a:off x="453652" y="15340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6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69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0" name="Google Shape;710;p69" title="yolov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975" y="1367400"/>
            <a:ext cx="3829089" cy="37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Examples</a:t>
            </a:r>
            <a:endParaRPr/>
          </a:p>
        </p:txBody>
      </p:sp>
      <p:sp>
        <p:nvSpPr>
          <p:cNvPr id="716" name="Google Shape;716;p7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7" name="Google Shape;717;p70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70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9" name="Google Shape;719;p70" title="image_2025-06-26_1958219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0" y="1519800"/>
            <a:ext cx="7995405" cy="312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1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Metrics</a:t>
            </a:r>
            <a:endParaRPr/>
          </a:p>
        </p:txBody>
      </p:sp>
      <p:sp>
        <p:nvSpPr>
          <p:cNvPr id="725" name="Google Shape;725;p7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71"/>
          <p:cNvSpPr/>
          <p:nvPr/>
        </p:nvSpPr>
        <p:spPr>
          <a:xfrm>
            <a:off x="6147602" y="172542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7" name="Google Shape;727;p71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1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9" name="Google Shape;729;p71" title="confusion_matrix.png"/>
          <p:cNvPicPr preferRelativeResize="0"/>
          <p:nvPr/>
        </p:nvPicPr>
        <p:blipFill rotWithShape="1">
          <a:blip r:embed="rId3">
            <a:alphaModFix/>
          </a:blip>
          <a:srcRect b="0" l="7911" r="12496" t="0"/>
          <a:stretch/>
        </p:blipFill>
        <p:spPr>
          <a:xfrm>
            <a:off x="342975" y="1493100"/>
            <a:ext cx="3264241" cy="30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1" title="PoseF1_curve.png"/>
          <p:cNvPicPr preferRelativeResize="0"/>
          <p:nvPr/>
        </p:nvPicPr>
        <p:blipFill rotWithShape="1">
          <a:blip r:embed="rId4">
            <a:alphaModFix/>
          </a:blip>
          <a:srcRect b="1409" l="0" r="0" t="-1410"/>
          <a:stretch/>
        </p:blipFill>
        <p:spPr>
          <a:xfrm>
            <a:off x="3765350" y="1490975"/>
            <a:ext cx="4621399" cy="30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2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Metrics</a:t>
            </a:r>
            <a:endParaRPr/>
          </a:p>
        </p:txBody>
      </p:sp>
      <p:sp>
        <p:nvSpPr>
          <p:cNvPr id="736" name="Google Shape;736;p7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7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2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9" name="Google Shape;739;p72" title="val_batch2_pr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471375"/>
            <a:ext cx="3601670" cy="36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2" title="val_batch2_labels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713" y="1471375"/>
            <a:ext cx="3601675" cy="360172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2"/>
          <p:cNvSpPr/>
          <p:nvPr/>
        </p:nvSpPr>
        <p:spPr>
          <a:xfrm>
            <a:off x="1537925" y="2314650"/>
            <a:ext cx="750300" cy="91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/>
          <p:nvPr/>
        </p:nvSpPr>
        <p:spPr>
          <a:xfrm>
            <a:off x="6495568" y="87603"/>
            <a:ext cx="2393400" cy="23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29" name="Google Shape;429;p55"/>
          <p:cNvSpPr txBox="1"/>
          <p:nvPr>
            <p:ph type="title"/>
          </p:nvPr>
        </p:nvSpPr>
        <p:spPr>
          <a:xfrm>
            <a:off x="342900" y="87600"/>
            <a:ext cx="5743800" cy="49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Develop an </a:t>
            </a:r>
            <a:r>
              <a:rPr b="1" lang="en" sz="2200">
                <a:latin typeface="IBM Plex Sans"/>
                <a:ea typeface="IBM Plex Sans"/>
                <a:cs typeface="IBM Plex Sans"/>
                <a:sym typeface="IBM Plex Sans"/>
              </a:rPr>
              <a:t>automated real-time</a:t>
            </a:r>
            <a:r>
              <a:rPr lang="en" sz="2200"/>
              <a:t> squat analysis system that </a:t>
            </a:r>
            <a:r>
              <a:rPr b="1" lang="en" sz="2200">
                <a:latin typeface="IBM Plex Sans"/>
                <a:ea typeface="IBM Plex Sans"/>
                <a:cs typeface="IBM Plex Sans"/>
                <a:sym typeface="IBM Plex Sans"/>
              </a:rPr>
              <a:t>provides objective feedback</a:t>
            </a:r>
            <a:r>
              <a:rPr lang="en" sz="2200"/>
              <a:t> on </a:t>
            </a:r>
            <a:r>
              <a:rPr b="1" lang="en" sz="2200">
                <a:latin typeface="IBM Plex Sans"/>
                <a:ea typeface="IBM Plex Sans"/>
                <a:cs typeface="IBM Plex Sans"/>
                <a:sym typeface="IBM Plex Sans"/>
              </a:rPr>
              <a:t>squat form</a:t>
            </a:r>
            <a:r>
              <a:rPr lang="en" sz="2200"/>
              <a:t>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Applications: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Tool for fitness enthusiasts, personal trainers, and rehab professionals</a:t>
            </a:r>
            <a:endParaRPr sz="2200"/>
          </a:p>
        </p:txBody>
      </p:sp>
      <p:sp>
        <p:nvSpPr>
          <p:cNvPr id="430" name="Google Shape;430;p5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8425803" y="185583"/>
            <a:ext cx="358500" cy="3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55"/>
          <p:cNvGrpSpPr/>
          <p:nvPr/>
        </p:nvGrpSpPr>
        <p:grpSpPr>
          <a:xfrm>
            <a:off x="6339288" y="2251912"/>
            <a:ext cx="420051" cy="354652"/>
            <a:chOff x="6107475" y="4573475"/>
            <a:chExt cx="594300" cy="501771"/>
          </a:xfrm>
        </p:grpSpPr>
        <p:sp>
          <p:nvSpPr>
            <p:cNvPr id="433" name="Google Shape;433;p55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5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5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5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5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5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5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5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5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5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5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5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8" name="Google Shape;458;p55" title="Squat 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9288" y="352076"/>
            <a:ext cx="2254500" cy="2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Object Detection Metrics (Updated)</a:t>
            </a:r>
            <a:endParaRPr sz="4100"/>
          </a:p>
        </p:txBody>
      </p:sp>
      <p:sp>
        <p:nvSpPr>
          <p:cNvPr id="747" name="Google Shape;747;p7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73"/>
          <p:cNvSpPr/>
          <p:nvPr/>
        </p:nvSpPr>
        <p:spPr>
          <a:xfrm>
            <a:off x="6147602" y="172542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9" name="Google Shape;749;p7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73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1" name="Google Shape;751;p73" title="confusion_matrix.png"/>
          <p:cNvPicPr preferRelativeResize="0"/>
          <p:nvPr/>
        </p:nvPicPr>
        <p:blipFill rotWithShape="1">
          <a:blip r:embed="rId3">
            <a:alphaModFix/>
          </a:blip>
          <a:srcRect b="0" l="10203" r="10203" t="0"/>
          <a:stretch/>
        </p:blipFill>
        <p:spPr>
          <a:xfrm>
            <a:off x="342975" y="1493100"/>
            <a:ext cx="3264241" cy="30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3" title="PoseF1_curv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350" y="1490975"/>
            <a:ext cx="4621399" cy="3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3"/>
          <p:cNvSpPr/>
          <p:nvPr/>
        </p:nvSpPr>
        <p:spPr>
          <a:xfrm>
            <a:off x="7953700" y="1738325"/>
            <a:ext cx="358800" cy="32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4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Metrics</a:t>
            </a:r>
            <a:endParaRPr/>
          </a:p>
        </p:txBody>
      </p:sp>
      <p:sp>
        <p:nvSpPr>
          <p:cNvPr id="759" name="Google Shape;759;p7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0" name="Google Shape;760;p7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4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2" name="Google Shape;762;p74" title="val_batch0_pred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825" y="1471375"/>
            <a:ext cx="3601670" cy="36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4" title="val_batch0_labels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713" y="1471375"/>
            <a:ext cx="3601675" cy="360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5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Estimation Metrics</a:t>
            </a:r>
            <a:endParaRPr/>
          </a:p>
        </p:txBody>
      </p:sp>
      <p:sp>
        <p:nvSpPr>
          <p:cNvPr id="769" name="Google Shape;769;p75"/>
          <p:cNvSpPr txBox="1"/>
          <p:nvPr>
            <p:ph idx="3" type="subTitle"/>
          </p:nvPr>
        </p:nvSpPr>
        <p:spPr>
          <a:xfrm>
            <a:off x="668025" y="135323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latin typeface="IBM Plex Sans"/>
                <a:ea typeface="IBM Plex Sans"/>
                <a:cs typeface="IBM Plex Sans"/>
                <a:sym typeface="IBM Plex Sans"/>
              </a:rPr>
              <a:t>Accuracy Metrics</a:t>
            </a:r>
            <a:endParaRPr/>
          </a:p>
        </p:txBody>
      </p:sp>
      <p:sp>
        <p:nvSpPr>
          <p:cNvPr id="770" name="Google Shape;770;p75"/>
          <p:cNvSpPr txBox="1"/>
          <p:nvPr>
            <p:ph idx="4" type="body"/>
          </p:nvPr>
        </p:nvSpPr>
        <p:spPr>
          <a:xfrm>
            <a:off x="457200" y="1579576"/>
            <a:ext cx="29904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Object Detection Metrics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Mean Average Precision (mAP)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(0.0-1.0) - higher is better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mAP50-95 (Overall)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mAP50 (Lenient accuracy)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mAP75 (Strict accuracy)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-"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How much of predicted bounding box over overlaps </a:t>
            </a: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with Ground Truth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Pose Estimation Metrics </a:t>
            </a: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- how accurate model predicts keypoints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Object Keypoint Similarity (OKS) -  "like IoU for keypoints"	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kpt_mAP50-95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kpt_mAP50</a:t>
            </a:r>
            <a:endParaRPr/>
          </a:p>
        </p:txBody>
      </p:sp>
      <p:sp>
        <p:nvSpPr>
          <p:cNvPr id="771" name="Google Shape;771;p7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75"/>
          <p:cNvSpPr/>
          <p:nvPr/>
        </p:nvSpPr>
        <p:spPr>
          <a:xfrm>
            <a:off x="535127" y="14466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3" name="Google Shape;773;p7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75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75"/>
          <p:cNvCxnSpPr/>
          <p:nvPr/>
        </p:nvCxnSpPr>
        <p:spPr>
          <a:xfrm>
            <a:off x="336452" y="49361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6" name="Google Shape;776;p75" title="image_2025-06-26_195004166.png"/>
          <p:cNvPicPr preferRelativeResize="0"/>
          <p:nvPr/>
        </p:nvPicPr>
        <p:blipFill rotWithShape="1">
          <a:blip r:embed="rId3">
            <a:alphaModFix/>
          </a:blip>
          <a:srcRect b="1950" l="0" r="0" t="1960"/>
          <a:stretch/>
        </p:blipFill>
        <p:spPr>
          <a:xfrm>
            <a:off x="3447588" y="1434538"/>
            <a:ext cx="47720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6"/>
          <p:cNvSpPr txBox="1"/>
          <p:nvPr>
            <p:ph type="title"/>
          </p:nvPr>
        </p:nvSpPr>
        <p:spPr>
          <a:xfrm>
            <a:off x="342900" y="457200"/>
            <a:ext cx="84582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Estimation Metrics</a:t>
            </a:r>
            <a:endParaRPr/>
          </a:p>
        </p:txBody>
      </p:sp>
      <p:sp>
        <p:nvSpPr>
          <p:cNvPr id="782" name="Google Shape;782;p7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3" name="Google Shape;783;p7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76"/>
          <p:cNvCxnSpPr/>
          <p:nvPr/>
        </p:nvCxnSpPr>
        <p:spPr>
          <a:xfrm>
            <a:off x="342977" y="1267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76"/>
          <p:cNvCxnSpPr/>
          <p:nvPr/>
        </p:nvCxnSpPr>
        <p:spPr>
          <a:xfrm>
            <a:off x="336452" y="49361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6" name="Google Shape;786;p76" title="image_2025-06-23_121120816.png"/>
          <p:cNvPicPr preferRelativeResize="0"/>
          <p:nvPr/>
        </p:nvPicPr>
        <p:blipFill rotWithShape="1">
          <a:blip r:embed="rId3">
            <a:alphaModFix/>
          </a:blip>
          <a:srcRect b="0" l="773" r="0" t="2771"/>
          <a:stretch/>
        </p:blipFill>
        <p:spPr>
          <a:xfrm>
            <a:off x="457200" y="1575200"/>
            <a:ext cx="5590976" cy="26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6"/>
          <p:cNvSpPr txBox="1"/>
          <p:nvPr>
            <p:ph idx="4" type="body"/>
          </p:nvPr>
        </p:nvSpPr>
        <p:spPr>
          <a:xfrm>
            <a:off x="1757488" y="4217654"/>
            <a:ext cx="2990400" cy="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Keypoint Confidence: “Model’s Certainty”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7"/>
          <p:cNvSpPr txBox="1"/>
          <p:nvPr>
            <p:ph type="title"/>
          </p:nvPr>
        </p:nvSpPr>
        <p:spPr>
          <a:xfrm>
            <a:off x="168150" y="464375"/>
            <a:ext cx="5762100" cy="8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793" name="Google Shape;793;p7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4" name="Google Shape;794;p77"/>
          <p:cNvCxnSpPr/>
          <p:nvPr/>
        </p:nvCxnSpPr>
        <p:spPr>
          <a:xfrm>
            <a:off x="342977" y="460693"/>
            <a:ext cx="5762100" cy="1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77"/>
          <p:cNvCxnSpPr/>
          <p:nvPr/>
        </p:nvCxnSpPr>
        <p:spPr>
          <a:xfrm>
            <a:off x="342977" y="1267168"/>
            <a:ext cx="57948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77"/>
          <p:cNvCxnSpPr/>
          <p:nvPr/>
        </p:nvCxnSpPr>
        <p:spPr>
          <a:xfrm>
            <a:off x="336452" y="4936118"/>
            <a:ext cx="59100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7" name="Google Shape;797;p77" title="Side Squat angles.jpg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328775" y="87800"/>
            <a:ext cx="2610051" cy="496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7"/>
          <p:cNvSpPr txBox="1"/>
          <p:nvPr/>
        </p:nvSpPr>
        <p:spPr>
          <a:xfrm>
            <a:off x="168150" y="1267163"/>
            <a:ext cx="6246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Joint Angles: (13 features)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Hip Angle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(Shoulder-Hip-Knee) - R/L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Knee Angle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(Hip-Knee-Ankle) - R/L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Ankle Angle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(Knee-Ankle-Foot) - R/L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Trunk Angle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Representing absolute degrees of trunk to true vertical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Femoral Coronal Angle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(Q-Angle) - R/L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Foot-Inclination angle 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R/L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Representing angle between horizontal line from ankle and ankle-foot line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Foot-Orientation angle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R/L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Representing toe out/in reference to vertical reference point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9" name="Google Shape;799;p77" title="q-angle-normal50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75" y="3620649"/>
            <a:ext cx="1706025" cy="1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7" title="toeou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911" y="3620650"/>
            <a:ext cx="2106783" cy="1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7" title="istockphoto-620373482-1024x1024.jpg"/>
          <p:cNvPicPr preferRelativeResize="0"/>
          <p:nvPr/>
        </p:nvPicPr>
        <p:blipFill rotWithShape="1">
          <a:blip r:embed="rId6">
            <a:alphaModFix/>
          </a:blip>
          <a:srcRect b="0" l="29730" r="33947" t="79398"/>
          <a:stretch/>
        </p:blipFill>
        <p:spPr>
          <a:xfrm>
            <a:off x="2082325" y="3620650"/>
            <a:ext cx="1952586" cy="13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8"/>
          <p:cNvSpPr txBox="1"/>
          <p:nvPr>
            <p:ph type="title"/>
          </p:nvPr>
        </p:nvSpPr>
        <p:spPr>
          <a:xfrm>
            <a:off x="168150" y="464375"/>
            <a:ext cx="5762100" cy="8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807" name="Google Shape;807;p7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78"/>
          <p:cNvCxnSpPr/>
          <p:nvPr/>
        </p:nvCxnSpPr>
        <p:spPr>
          <a:xfrm>
            <a:off x="342977" y="460693"/>
            <a:ext cx="5762100" cy="1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78"/>
          <p:cNvCxnSpPr/>
          <p:nvPr/>
        </p:nvCxnSpPr>
        <p:spPr>
          <a:xfrm>
            <a:off x="342977" y="1267168"/>
            <a:ext cx="57948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78"/>
          <p:cNvCxnSpPr/>
          <p:nvPr/>
        </p:nvCxnSpPr>
        <p:spPr>
          <a:xfrm>
            <a:off x="336452" y="4936118"/>
            <a:ext cx="59100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78"/>
          <p:cNvSpPr txBox="1"/>
          <p:nvPr/>
        </p:nvSpPr>
        <p:spPr>
          <a:xfrm>
            <a:off x="168150" y="1267175"/>
            <a:ext cx="5202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Distances/Ratios: (6 features)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Torso-Horizontal-Lean ratio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Horizontal displacement of shoulders relative to hips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Hip-Knee-Horizontal-offset ratio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Horizontal displacement of hip relative to knees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Knee-Ankle Horizontal-offset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Horizontal displacement of knee relative to ankles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Hip-Ankle-Horizontal-offset ratio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Horizontal displacement of hips relative to ankles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Foot-Stability-Horizontal spread ratio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wide of stance feet normalized to hips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Ankle-Foot vertical distance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-"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Vertical distance between ankle and foot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2" name="Google Shape;812;p78" title="Screenshot 2025-06-26 at 12.08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26" y="879275"/>
            <a:ext cx="3773876" cy="37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8"/>
          <p:cNvSpPr/>
          <p:nvPr/>
        </p:nvSpPr>
        <p:spPr>
          <a:xfrm>
            <a:off x="6192075" y="343470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4" name="Google Shape;814;p78"/>
          <p:cNvSpPr/>
          <p:nvPr/>
        </p:nvSpPr>
        <p:spPr>
          <a:xfrm>
            <a:off x="6681575" y="361950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5" name="Google Shape;815;p78"/>
          <p:cNvSpPr/>
          <p:nvPr/>
        </p:nvSpPr>
        <p:spPr>
          <a:xfrm>
            <a:off x="6583850" y="41418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6" name="Google Shape;816;p78"/>
          <p:cNvSpPr/>
          <p:nvPr/>
        </p:nvSpPr>
        <p:spPr>
          <a:xfrm>
            <a:off x="8139025" y="31959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7" name="Google Shape;817;p78"/>
          <p:cNvSpPr/>
          <p:nvPr/>
        </p:nvSpPr>
        <p:spPr>
          <a:xfrm>
            <a:off x="8730450" y="323960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8" name="Google Shape;818;p78"/>
          <p:cNvSpPr/>
          <p:nvPr/>
        </p:nvSpPr>
        <p:spPr>
          <a:xfrm>
            <a:off x="8324200" y="42179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19" name="Google Shape;819;p78"/>
          <p:cNvSpPr/>
          <p:nvPr/>
        </p:nvSpPr>
        <p:spPr>
          <a:xfrm>
            <a:off x="7997725" y="42179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20" name="Google Shape;820;p78"/>
          <p:cNvSpPr/>
          <p:nvPr/>
        </p:nvSpPr>
        <p:spPr>
          <a:xfrm>
            <a:off x="6246450" y="43484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21" name="Google Shape;821;p78"/>
          <p:cNvSpPr/>
          <p:nvPr/>
        </p:nvSpPr>
        <p:spPr>
          <a:xfrm>
            <a:off x="6583850" y="2494925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22" name="Google Shape;822;p78"/>
          <p:cNvSpPr/>
          <p:nvPr/>
        </p:nvSpPr>
        <p:spPr>
          <a:xfrm>
            <a:off x="8229600" y="2441250"/>
            <a:ext cx="141300" cy="13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9"/>
          <p:cNvSpPr txBox="1"/>
          <p:nvPr>
            <p:ph type="title"/>
          </p:nvPr>
        </p:nvSpPr>
        <p:spPr>
          <a:xfrm>
            <a:off x="284425" y="86525"/>
            <a:ext cx="8458200" cy="6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828" name="Google Shape;828;p7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9" name="Google Shape;829;p79"/>
          <p:cNvCxnSpPr/>
          <p:nvPr/>
        </p:nvCxnSpPr>
        <p:spPr>
          <a:xfrm>
            <a:off x="342977" y="865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79"/>
          <p:cNvCxnSpPr/>
          <p:nvPr/>
        </p:nvCxnSpPr>
        <p:spPr>
          <a:xfrm>
            <a:off x="342977" y="7394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79"/>
          <p:cNvSpPr txBox="1"/>
          <p:nvPr/>
        </p:nvSpPr>
        <p:spPr>
          <a:xfrm>
            <a:off x="5231725" y="739475"/>
            <a:ext cx="38589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Strong positive correlations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symmetrical sides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hip and knee angles (deeper the squat the "smaller the angles")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Moderately strong negative correlations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trunk and hip angles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Moderately strong positive correlation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Trunk angle and torso horizontal displacement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hip-knee alignment and trunk angle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Low correlation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Q angle and foot spread ratio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ankle angle and trunk angle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832" name="Google Shape;8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50" y="739475"/>
            <a:ext cx="4576330" cy="43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0"/>
          <p:cNvSpPr txBox="1"/>
          <p:nvPr>
            <p:ph type="title"/>
          </p:nvPr>
        </p:nvSpPr>
        <p:spPr>
          <a:xfrm>
            <a:off x="457200" y="156700"/>
            <a:ext cx="8458200" cy="7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Classifiers</a:t>
            </a:r>
            <a:endParaRPr/>
          </a:p>
        </p:txBody>
      </p:sp>
      <p:sp>
        <p:nvSpPr>
          <p:cNvPr id="838" name="Google Shape;838;p80"/>
          <p:cNvSpPr txBox="1"/>
          <p:nvPr>
            <p:ph idx="1" type="subTitle"/>
          </p:nvPr>
        </p:nvSpPr>
        <p:spPr>
          <a:xfrm>
            <a:off x="656500" y="963150"/>
            <a:ext cx="1008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Logistic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39" name="Google Shape;839;p80"/>
          <p:cNvSpPr txBox="1"/>
          <p:nvPr>
            <p:ph idx="2" type="body"/>
          </p:nvPr>
        </p:nvSpPr>
        <p:spPr>
          <a:xfrm>
            <a:off x="376650" y="1242925"/>
            <a:ext cx="13110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Linear Decision Boundary</a:t>
            </a:r>
            <a:r>
              <a:rPr lang="en"/>
              <a:t> via a weight sum of the features passed through a sigmoid function</a:t>
            </a:r>
            <a:endParaRPr/>
          </a:p>
        </p:txBody>
      </p:sp>
      <p:sp>
        <p:nvSpPr>
          <p:cNvPr id="840" name="Google Shape;840;p80"/>
          <p:cNvSpPr txBox="1"/>
          <p:nvPr>
            <p:ph idx="3" type="subTitle"/>
          </p:nvPr>
        </p:nvSpPr>
        <p:spPr>
          <a:xfrm>
            <a:off x="2213975" y="963150"/>
            <a:ext cx="14898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Support Vector (SVC)</a:t>
            </a:r>
            <a:endParaRPr/>
          </a:p>
        </p:txBody>
      </p:sp>
      <p:sp>
        <p:nvSpPr>
          <p:cNvPr id="841" name="Google Shape;841;p80"/>
          <p:cNvSpPr txBox="1"/>
          <p:nvPr>
            <p:ph idx="4" type="body"/>
          </p:nvPr>
        </p:nvSpPr>
        <p:spPr>
          <a:xfrm>
            <a:off x="2056700" y="1242925"/>
            <a:ext cx="13110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Finds optimal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hyperplane</a:t>
            </a:r>
            <a:r>
              <a:rPr lang="en"/>
              <a:t> that separates each class and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maximize margin</a:t>
            </a:r>
            <a:r>
              <a:rPr lang="en"/>
              <a:t> between support vectors</a:t>
            </a:r>
            <a:endParaRPr/>
          </a:p>
        </p:txBody>
      </p:sp>
      <p:sp>
        <p:nvSpPr>
          <p:cNvPr id="842" name="Google Shape;842;p8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80"/>
          <p:cNvSpPr/>
          <p:nvPr/>
        </p:nvSpPr>
        <p:spPr>
          <a:xfrm>
            <a:off x="464952" y="1058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0"/>
          <p:cNvSpPr/>
          <p:nvPr/>
        </p:nvSpPr>
        <p:spPr>
          <a:xfrm>
            <a:off x="2081077" y="1058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80"/>
          <p:cNvCxnSpPr/>
          <p:nvPr/>
        </p:nvCxnSpPr>
        <p:spPr>
          <a:xfrm>
            <a:off x="342977" y="156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80"/>
          <p:cNvCxnSpPr/>
          <p:nvPr/>
        </p:nvCxnSpPr>
        <p:spPr>
          <a:xfrm>
            <a:off x="365427" y="96314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80"/>
          <p:cNvSpPr txBox="1"/>
          <p:nvPr>
            <p:ph idx="1" type="subTitle"/>
          </p:nvPr>
        </p:nvSpPr>
        <p:spPr>
          <a:xfrm>
            <a:off x="3928300" y="968000"/>
            <a:ext cx="1188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Naive-Bayes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48" name="Google Shape;848;p80"/>
          <p:cNvSpPr txBox="1"/>
          <p:nvPr>
            <p:ph idx="2" type="body"/>
          </p:nvPr>
        </p:nvSpPr>
        <p:spPr>
          <a:xfrm>
            <a:off x="3703875" y="1247778"/>
            <a:ext cx="13110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Calculate probability</a:t>
            </a:r>
            <a:r>
              <a:rPr lang="en"/>
              <a:t> of each class given input features by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assuming that all features are conditionally independent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9" name="Google Shape;849;p80"/>
          <p:cNvSpPr txBox="1"/>
          <p:nvPr>
            <p:ph idx="3" type="subTitle"/>
          </p:nvPr>
        </p:nvSpPr>
        <p:spPr>
          <a:xfrm>
            <a:off x="5445250" y="963150"/>
            <a:ext cx="1583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K-Nearest Neighbor</a:t>
            </a:r>
            <a:endParaRPr/>
          </a:p>
        </p:txBody>
      </p:sp>
      <p:sp>
        <p:nvSpPr>
          <p:cNvPr id="850" name="Google Shape;850;p80"/>
          <p:cNvSpPr txBox="1"/>
          <p:nvPr>
            <p:ph idx="4" type="body"/>
          </p:nvPr>
        </p:nvSpPr>
        <p:spPr>
          <a:xfrm>
            <a:off x="5275725" y="1242925"/>
            <a:ext cx="15831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Classify new data point by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/>
              <a:t>finding closest </a:t>
            </a:r>
            <a:r>
              <a:rPr i="1" lang="en"/>
              <a:t>k</a:t>
            </a:r>
            <a:r>
              <a:rPr lang="en"/>
              <a:t> closest training examples and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assigns most common class among </a:t>
            </a:r>
            <a:r>
              <a:rPr b="1" i="1" lang="en"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 neighbors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1" name="Google Shape;851;p80"/>
          <p:cNvSpPr/>
          <p:nvPr/>
        </p:nvSpPr>
        <p:spPr>
          <a:xfrm>
            <a:off x="3736752" y="10636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0"/>
          <p:cNvSpPr/>
          <p:nvPr/>
        </p:nvSpPr>
        <p:spPr>
          <a:xfrm>
            <a:off x="5253702" y="10588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0"/>
          <p:cNvSpPr txBox="1"/>
          <p:nvPr>
            <p:ph idx="1" type="subTitle"/>
          </p:nvPr>
        </p:nvSpPr>
        <p:spPr>
          <a:xfrm>
            <a:off x="7194650" y="972750"/>
            <a:ext cx="1188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Random Forest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54" name="Google Shape;854;p80"/>
          <p:cNvSpPr txBox="1"/>
          <p:nvPr>
            <p:ph idx="2" type="body"/>
          </p:nvPr>
        </p:nvSpPr>
        <p:spPr>
          <a:xfrm>
            <a:off x="7133300" y="1247775"/>
            <a:ext cx="16920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of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decision trees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Series of if-then-else rules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Balanced RFC can help handle class imbalance </a:t>
            </a:r>
            <a:endParaRPr/>
          </a:p>
        </p:txBody>
      </p:sp>
      <p:sp>
        <p:nvSpPr>
          <p:cNvPr id="855" name="Google Shape;855;p80"/>
          <p:cNvSpPr/>
          <p:nvPr/>
        </p:nvSpPr>
        <p:spPr>
          <a:xfrm>
            <a:off x="7110752" y="10636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0" title="Screenshot From 2025-07-01 14-59-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0" y="2907275"/>
            <a:ext cx="1489800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0" title="Screenshot From 2025-07-01 14-57-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646" y="3285198"/>
            <a:ext cx="1692000" cy="113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0" title="image_2025-07-01_15180776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638" y="2779263"/>
            <a:ext cx="2005125" cy="11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0" title="image_2025-07-01_15190964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525" y="3009159"/>
            <a:ext cx="1440225" cy="143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0" title="Screenshot From 2025-07-01 15-14-2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8551" y="3952796"/>
            <a:ext cx="2551200" cy="107022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0"/>
          <p:cNvSpPr/>
          <p:nvPr/>
        </p:nvSpPr>
        <p:spPr>
          <a:xfrm>
            <a:off x="7079400" y="988000"/>
            <a:ext cx="2005200" cy="35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1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Classifiers</a:t>
            </a:r>
            <a:endParaRPr/>
          </a:p>
        </p:txBody>
      </p:sp>
      <p:sp>
        <p:nvSpPr>
          <p:cNvPr id="867" name="Google Shape;867;p81"/>
          <p:cNvSpPr txBox="1"/>
          <p:nvPr>
            <p:ph idx="1" type="subTitle"/>
          </p:nvPr>
        </p:nvSpPr>
        <p:spPr>
          <a:xfrm>
            <a:off x="645275" y="2291975"/>
            <a:ext cx="1008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Logistic</a:t>
            </a:r>
            <a:endParaRPr/>
          </a:p>
        </p:txBody>
      </p:sp>
      <p:sp>
        <p:nvSpPr>
          <p:cNvPr id="868" name="Google Shape;868;p81"/>
          <p:cNvSpPr txBox="1"/>
          <p:nvPr>
            <p:ph idx="2" type="body"/>
          </p:nvPr>
        </p:nvSpPr>
        <p:spPr>
          <a:xfrm>
            <a:off x="365425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0.64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 0.49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0.58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0.62</a:t>
            </a:r>
            <a:endParaRPr/>
          </a:p>
        </p:txBody>
      </p:sp>
      <p:sp>
        <p:nvSpPr>
          <p:cNvPr id="869" name="Google Shape;869;p81"/>
          <p:cNvSpPr txBox="1"/>
          <p:nvPr>
            <p:ph idx="3" type="subTitle"/>
          </p:nvPr>
        </p:nvSpPr>
        <p:spPr>
          <a:xfrm>
            <a:off x="2280475" y="2291975"/>
            <a:ext cx="8859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SVC</a:t>
            </a:r>
            <a:endParaRPr/>
          </a:p>
        </p:txBody>
      </p:sp>
      <p:sp>
        <p:nvSpPr>
          <p:cNvPr id="870" name="Google Shape;870;p81"/>
          <p:cNvSpPr txBox="1"/>
          <p:nvPr>
            <p:ph idx="4" type="body"/>
          </p:nvPr>
        </p:nvSpPr>
        <p:spPr>
          <a:xfrm>
            <a:off x="2123200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0.78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0.57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0.73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0.75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1" name="Google Shape;871;p8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81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1"/>
          <p:cNvSpPr/>
          <p:nvPr/>
        </p:nvSpPr>
        <p:spPr>
          <a:xfrm>
            <a:off x="21475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81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1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81"/>
          <p:cNvSpPr txBox="1"/>
          <p:nvPr>
            <p:ph idx="1" type="subTitle"/>
          </p:nvPr>
        </p:nvSpPr>
        <p:spPr>
          <a:xfrm>
            <a:off x="4105400" y="2291963"/>
            <a:ext cx="1008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NB</a:t>
            </a:r>
            <a:endParaRPr/>
          </a:p>
        </p:txBody>
      </p:sp>
      <p:sp>
        <p:nvSpPr>
          <p:cNvPr id="877" name="Google Shape;877;p81"/>
          <p:cNvSpPr txBox="1"/>
          <p:nvPr>
            <p:ph idx="2" type="body"/>
          </p:nvPr>
        </p:nvSpPr>
        <p:spPr>
          <a:xfrm>
            <a:off x="3880975" y="2571750"/>
            <a:ext cx="14883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0.67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0.61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0.71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0.67</a:t>
            </a:r>
            <a:endParaRPr/>
          </a:p>
        </p:txBody>
      </p:sp>
      <p:sp>
        <p:nvSpPr>
          <p:cNvPr id="878" name="Google Shape;878;p81"/>
          <p:cNvSpPr txBox="1"/>
          <p:nvPr>
            <p:ph idx="3" type="subTitle"/>
          </p:nvPr>
        </p:nvSpPr>
        <p:spPr>
          <a:xfrm>
            <a:off x="5779275" y="2291963"/>
            <a:ext cx="8859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KNN</a:t>
            </a:r>
            <a:endParaRPr/>
          </a:p>
        </p:txBody>
      </p:sp>
      <p:sp>
        <p:nvSpPr>
          <p:cNvPr id="879" name="Google Shape;879;p81"/>
          <p:cNvSpPr txBox="1"/>
          <p:nvPr>
            <p:ph idx="4" type="body"/>
          </p:nvPr>
        </p:nvSpPr>
        <p:spPr>
          <a:xfrm>
            <a:off x="5609750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0.75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0.68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0.74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0.74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0" name="Google Shape;880;p81"/>
          <p:cNvSpPr/>
          <p:nvPr/>
        </p:nvSpPr>
        <p:spPr>
          <a:xfrm>
            <a:off x="3880977" y="23924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1"/>
          <p:cNvSpPr/>
          <p:nvPr/>
        </p:nvSpPr>
        <p:spPr>
          <a:xfrm>
            <a:off x="5533377" y="23924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1"/>
          <p:cNvSpPr txBox="1"/>
          <p:nvPr>
            <p:ph idx="3" type="subTitle"/>
          </p:nvPr>
        </p:nvSpPr>
        <p:spPr>
          <a:xfrm>
            <a:off x="7416975" y="2291975"/>
            <a:ext cx="1188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Balanced RFC</a:t>
            </a:r>
            <a:endParaRPr/>
          </a:p>
        </p:txBody>
      </p:sp>
      <p:sp>
        <p:nvSpPr>
          <p:cNvPr id="883" name="Google Shape;883;p81"/>
          <p:cNvSpPr txBox="1"/>
          <p:nvPr>
            <p:ph idx="4" type="body"/>
          </p:nvPr>
        </p:nvSpPr>
        <p:spPr>
          <a:xfrm>
            <a:off x="7284100" y="2546975"/>
            <a:ext cx="15579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F1 Score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Micro Avg:  0.82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Macro Avg: 0.73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Weight Avg: 0.81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Samples avg: 0.82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4" name="Google Shape;884;p81"/>
          <p:cNvSpPr/>
          <p:nvPr/>
        </p:nvSpPr>
        <p:spPr>
          <a:xfrm>
            <a:off x="7185777" y="23705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1"/>
          <p:cNvSpPr txBox="1"/>
          <p:nvPr/>
        </p:nvSpPr>
        <p:spPr>
          <a:xfrm>
            <a:off x="398250" y="4161900"/>
            <a:ext cx="8207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Micro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overall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counting each individual equally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Macro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class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and then take the average,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regardless of class size”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Weighted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“Average F1 but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 more weight to more frequent classes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Samples-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data point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averaged across all points”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86" name="Google Shape;886;p81"/>
          <p:cNvSpPr/>
          <p:nvPr/>
        </p:nvSpPr>
        <p:spPr>
          <a:xfrm>
            <a:off x="7257750" y="3130225"/>
            <a:ext cx="1653000" cy="25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87" name="Google Shape;887;p81"/>
          <p:cNvSpPr/>
          <p:nvPr/>
        </p:nvSpPr>
        <p:spPr>
          <a:xfrm>
            <a:off x="457200" y="4446000"/>
            <a:ext cx="64635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88" name="Google Shape;888;p81"/>
          <p:cNvSpPr txBox="1"/>
          <p:nvPr/>
        </p:nvSpPr>
        <p:spPr>
          <a:xfrm>
            <a:off x="7181625" y="4043650"/>
            <a:ext cx="1619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 this to be high to catch the “rare cases”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2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Classifiers</a:t>
            </a:r>
            <a:endParaRPr/>
          </a:p>
        </p:txBody>
      </p:sp>
      <p:sp>
        <p:nvSpPr>
          <p:cNvPr id="894" name="Google Shape;894;p82"/>
          <p:cNvSpPr txBox="1"/>
          <p:nvPr>
            <p:ph idx="1" type="subTitle"/>
          </p:nvPr>
        </p:nvSpPr>
        <p:spPr>
          <a:xfrm>
            <a:off x="645275" y="2291975"/>
            <a:ext cx="1008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Logistic</a:t>
            </a:r>
            <a:endParaRPr/>
          </a:p>
        </p:txBody>
      </p:sp>
      <p:sp>
        <p:nvSpPr>
          <p:cNvPr id="895" name="Google Shape;895;p82"/>
          <p:cNvSpPr txBox="1"/>
          <p:nvPr>
            <p:ph idx="2" type="body"/>
          </p:nvPr>
        </p:nvSpPr>
        <p:spPr>
          <a:xfrm>
            <a:off x="365425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0.64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 0.49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0.58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0.62</a:t>
            </a:r>
            <a:endParaRPr/>
          </a:p>
        </p:txBody>
      </p:sp>
      <p:sp>
        <p:nvSpPr>
          <p:cNvPr id="896" name="Google Shape;896;p82"/>
          <p:cNvSpPr txBox="1"/>
          <p:nvPr>
            <p:ph idx="3" type="subTitle"/>
          </p:nvPr>
        </p:nvSpPr>
        <p:spPr>
          <a:xfrm>
            <a:off x="2280475" y="2291975"/>
            <a:ext cx="8859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SVC</a:t>
            </a:r>
            <a:endParaRPr/>
          </a:p>
        </p:txBody>
      </p:sp>
      <p:sp>
        <p:nvSpPr>
          <p:cNvPr id="897" name="Google Shape;897;p82"/>
          <p:cNvSpPr txBox="1"/>
          <p:nvPr>
            <p:ph idx="4" type="body"/>
          </p:nvPr>
        </p:nvSpPr>
        <p:spPr>
          <a:xfrm>
            <a:off x="2123200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0.78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0.57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0.73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0.75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8" name="Google Shape;898;p8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9" name="Google Shape;899;p82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2"/>
          <p:cNvSpPr/>
          <p:nvPr/>
        </p:nvSpPr>
        <p:spPr>
          <a:xfrm>
            <a:off x="21475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1" name="Google Shape;901;p8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82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82"/>
          <p:cNvSpPr txBox="1"/>
          <p:nvPr>
            <p:ph idx="1" type="subTitle"/>
          </p:nvPr>
        </p:nvSpPr>
        <p:spPr>
          <a:xfrm>
            <a:off x="4105400" y="2291963"/>
            <a:ext cx="1008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NB</a:t>
            </a:r>
            <a:endParaRPr/>
          </a:p>
        </p:txBody>
      </p:sp>
      <p:sp>
        <p:nvSpPr>
          <p:cNvPr id="904" name="Google Shape;904;p82"/>
          <p:cNvSpPr txBox="1"/>
          <p:nvPr>
            <p:ph idx="2" type="body"/>
          </p:nvPr>
        </p:nvSpPr>
        <p:spPr>
          <a:xfrm>
            <a:off x="3880975" y="2571750"/>
            <a:ext cx="14883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0.67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0.61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0.71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0.67</a:t>
            </a:r>
            <a:endParaRPr/>
          </a:p>
        </p:txBody>
      </p:sp>
      <p:sp>
        <p:nvSpPr>
          <p:cNvPr id="905" name="Google Shape;905;p82"/>
          <p:cNvSpPr txBox="1"/>
          <p:nvPr>
            <p:ph idx="3" type="subTitle"/>
          </p:nvPr>
        </p:nvSpPr>
        <p:spPr>
          <a:xfrm>
            <a:off x="5779275" y="2291963"/>
            <a:ext cx="8859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KNN</a:t>
            </a:r>
            <a:endParaRPr/>
          </a:p>
        </p:txBody>
      </p:sp>
      <p:sp>
        <p:nvSpPr>
          <p:cNvPr id="906" name="Google Shape;906;p82"/>
          <p:cNvSpPr txBox="1"/>
          <p:nvPr>
            <p:ph idx="4" type="body"/>
          </p:nvPr>
        </p:nvSpPr>
        <p:spPr>
          <a:xfrm>
            <a:off x="5609750" y="2571750"/>
            <a:ext cx="1445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Micro Avg: 0.75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Macro Avg: 0.68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Weight Avg: 0.74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Samples avg: 0.74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7" name="Google Shape;907;p82"/>
          <p:cNvSpPr/>
          <p:nvPr/>
        </p:nvSpPr>
        <p:spPr>
          <a:xfrm>
            <a:off x="3880977" y="23924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2"/>
          <p:cNvSpPr/>
          <p:nvPr/>
        </p:nvSpPr>
        <p:spPr>
          <a:xfrm>
            <a:off x="5533377" y="23924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2"/>
          <p:cNvSpPr txBox="1"/>
          <p:nvPr>
            <p:ph idx="3" type="subTitle"/>
          </p:nvPr>
        </p:nvSpPr>
        <p:spPr>
          <a:xfrm>
            <a:off x="7416975" y="2291975"/>
            <a:ext cx="1188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Balanced RFC</a:t>
            </a:r>
            <a:endParaRPr/>
          </a:p>
        </p:txBody>
      </p:sp>
      <p:sp>
        <p:nvSpPr>
          <p:cNvPr id="910" name="Google Shape;910;p82"/>
          <p:cNvSpPr txBox="1"/>
          <p:nvPr>
            <p:ph idx="4" type="body"/>
          </p:nvPr>
        </p:nvSpPr>
        <p:spPr>
          <a:xfrm>
            <a:off x="7284100" y="2546975"/>
            <a:ext cx="15579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F1 Score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Micro Avg:  0.82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Macro Avg: 0.73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Weight Avg: 0.81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Samples avg: 0.82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1" name="Google Shape;911;p82"/>
          <p:cNvSpPr/>
          <p:nvPr/>
        </p:nvSpPr>
        <p:spPr>
          <a:xfrm>
            <a:off x="7185777" y="23705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2"/>
          <p:cNvSpPr txBox="1"/>
          <p:nvPr/>
        </p:nvSpPr>
        <p:spPr>
          <a:xfrm>
            <a:off x="398250" y="4161900"/>
            <a:ext cx="8207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Micro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overall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counting each individual equally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Macro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class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and then take the average,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regardless of class size”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Weighted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- “Average F1 but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 more weight to more frequent classes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Samples-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“How well did we do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data point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averaged across all points”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13" name="Google Shape;913;p82"/>
          <p:cNvSpPr/>
          <p:nvPr/>
        </p:nvSpPr>
        <p:spPr>
          <a:xfrm>
            <a:off x="7295625" y="3376800"/>
            <a:ext cx="1653000" cy="25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14" name="Google Shape;914;p82"/>
          <p:cNvSpPr/>
          <p:nvPr/>
        </p:nvSpPr>
        <p:spPr>
          <a:xfrm>
            <a:off x="453725" y="4614375"/>
            <a:ext cx="50796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15" name="Google Shape;915;p82"/>
          <p:cNvSpPr txBox="1"/>
          <p:nvPr/>
        </p:nvSpPr>
        <p:spPr>
          <a:xfrm>
            <a:off x="7181625" y="4043650"/>
            <a:ext cx="1619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 this to be high to catch the more “common cases”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/>
          <p:nvPr/>
        </p:nvSpPr>
        <p:spPr>
          <a:xfrm>
            <a:off x="6472193" y="300428"/>
            <a:ext cx="2393400" cy="23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64" name="Google Shape;464;p56" title="Squat 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913" y="564901"/>
            <a:ext cx="2254500" cy="2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 txBox="1"/>
          <p:nvPr>
            <p:ph type="title"/>
          </p:nvPr>
        </p:nvSpPr>
        <p:spPr>
          <a:xfrm>
            <a:off x="342900" y="457200"/>
            <a:ext cx="5743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is a proof-of-concept model for possible rehabilitation &amp; fitness application.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Images that were used in training were NOT all my own by me.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is NOT for commercial use.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NOT meant as a replacement of skilled assessment.</a:t>
            </a:r>
            <a:endParaRPr sz="1900"/>
          </a:p>
        </p:txBody>
      </p:sp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6"/>
          <p:cNvSpPr/>
          <p:nvPr/>
        </p:nvSpPr>
        <p:spPr>
          <a:xfrm>
            <a:off x="8402428" y="398408"/>
            <a:ext cx="358500" cy="3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56"/>
          <p:cNvGrpSpPr/>
          <p:nvPr/>
        </p:nvGrpSpPr>
        <p:grpSpPr>
          <a:xfrm>
            <a:off x="6315913" y="2464737"/>
            <a:ext cx="420051" cy="354652"/>
            <a:chOff x="6107475" y="4573475"/>
            <a:chExt cx="594300" cy="501771"/>
          </a:xfrm>
        </p:grpSpPr>
        <p:sp>
          <p:nvSpPr>
            <p:cNvPr id="469" name="Google Shape;469;p56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3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Random Forest Classifier</a:t>
            </a:r>
            <a:endParaRPr/>
          </a:p>
        </p:txBody>
      </p:sp>
      <p:sp>
        <p:nvSpPr>
          <p:cNvPr id="921" name="Google Shape;921;p8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8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83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83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5" name="Google Shape;925;p83" title="image_2025-06-23_164529005.png"/>
          <p:cNvPicPr preferRelativeResize="0"/>
          <p:nvPr/>
        </p:nvPicPr>
        <p:blipFill rotWithShape="1">
          <a:blip r:embed="rId3">
            <a:alphaModFix/>
          </a:blip>
          <a:srcRect b="0" l="1107" r="0" t="0"/>
          <a:stretch/>
        </p:blipFill>
        <p:spPr>
          <a:xfrm>
            <a:off x="1829125" y="1337325"/>
            <a:ext cx="5189476" cy="34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3"/>
          <p:cNvSpPr/>
          <p:nvPr/>
        </p:nvSpPr>
        <p:spPr>
          <a:xfrm>
            <a:off x="1829125" y="2493575"/>
            <a:ext cx="5086800" cy="16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27" name="Google Shape;927;p83"/>
          <p:cNvSpPr txBox="1"/>
          <p:nvPr/>
        </p:nvSpPr>
        <p:spPr>
          <a:xfrm>
            <a:off x="7231325" y="1371275"/>
            <a:ext cx="13797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Previous Version:</a:t>
            </a:r>
            <a:endParaRPr sz="1200" u="sng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Separate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Body Weight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and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Free Weight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tags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28" name="Google Shape;928;p83"/>
          <p:cNvSpPr txBox="1"/>
          <p:nvPr/>
        </p:nvSpPr>
        <p:spPr>
          <a:xfrm>
            <a:off x="385250" y="1337325"/>
            <a:ext cx="1392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Precision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predicted positives, how many were actually correct?”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Recall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actual positives, how many did I catch?”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F1 Score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“Balance between precision and Recall”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4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Random Forest Classifier</a:t>
            </a:r>
            <a:endParaRPr/>
          </a:p>
        </p:txBody>
      </p:sp>
      <p:sp>
        <p:nvSpPr>
          <p:cNvPr id="934" name="Google Shape;934;p8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8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84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84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8" name="Google Shape;938;p84" title="image_2025-06-26_20085707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75" y="1337325"/>
            <a:ext cx="5154375" cy="34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4"/>
          <p:cNvSpPr txBox="1"/>
          <p:nvPr/>
        </p:nvSpPr>
        <p:spPr>
          <a:xfrm>
            <a:off x="7190700" y="1337325"/>
            <a:ext cx="16104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Version 19:</a:t>
            </a:r>
            <a:endParaRPr sz="1200" u="sng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Combined 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Body/Free-Weight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Tag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0" name="Google Shape;940;p84"/>
          <p:cNvSpPr/>
          <p:nvPr/>
        </p:nvSpPr>
        <p:spPr>
          <a:xfrm>
            <a:off x="1843563" y="2121500"/>
            <a:ext cx="5086800" cy="16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1" name="Google Shape;941;p84"/>
          <p:cNvSpPr txBox="1"/>
          <p:nvPr/>
        </p:nvSpPr>
        <p:spPr>
          <a:xfrm>
            <a:off x="385250" y="1337325"/>
            <a:ext cx="1392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Precision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predicted positives, how many were actually correct?”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Recall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actual positives, how many did I catch?”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F1 Score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“Balance between precision and Recall”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5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Images</a:t>
            </a:r>
            <a:endParaRPr/>
          </a:p>
        </p:txBody>
      </p:sp>
      <p:sp>
        <p:nvSpPr>
          <p:cNvPr id="947" name="Google Shape;947;p8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8" name="Google Shape;948;p8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85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85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1" name="Google Shape;951;p85" title="Screenshot From 2025-06-30 20-20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771788"/>
            <a:ext cx="2780849" cy="29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5" title="image_2025-06-30_2022357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100" y="1771780"/>
            <a:ext cx="2780849" cy="293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5" title="Screenshot From 2025-06-30 20-20-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550" y="1771776"/>
            <a:ext cx="2780849" cy="29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85"/>
          <p:cNvSpPr/>
          <p:nvPr/>
        </p:nvSpPr>
        <p:spPr>
          <a:xfrm>
            <a:off x="3910500" y="1997850"/>
            <a:ext cx="661500" cy="8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55" name="Google Shape;955;p85"/>
          <p:cNvSpPr/>
          <p:nvPr/>
        </p:nvSpPr>
        <p:spPr>
          <a:xfrm>
            <a:off x="7300925" y="1971325"/>
            <a:ext cx="381000" cy="8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56" name="Google Shape;956;p85"/>
          <p:cNvSpPr/>
          <p:nvPr/>
        </p:nvSpPr>
        <p:spPr>
          <a:xfrm>
            <a:off x="8025300" y="1971325"/>
            <a:ext cx="457200" cy="8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6"/>
          <p:cNvSpPr txBox="1"/>
          <p:nvPr>
            <p:ph type="title"/>
          </p:nvPr>
        </p:nvSpPr>
        <p:spPr>
          <a:xfrm>
            <a:off x="342900" y="457200"/>
            <a:ext cx="84582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Random Forest Classifier</a:t>
            </a:r>
            <a:endParaRPr/>
          </a:p>
        </p:txBody>
      </p:sp>
      <p:sp>
        <p:nvSpPr>
          <p:cNvPr id="962" name="Google Shape;962;p8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8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86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86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6" name="Google Shape;966;p86" title="image_2025-06-30_185219054.png"/>
          <p:cNvPicPr preferRelativeResize="0"/>
          <p:nvPr/>
        </p:nvPicPr>
        <p:blipFill rotWithShape="1">
          <a:blip r:embed="rId3">
            <a:alphaModFix/>
          </a:blip>
          <a:srcRect b="0" l="0" r="-857" t="0"/>
          <a:stretch/>
        </p:blipFill>
        <p:spPr>
          <a:xfrm>
            <a:off x="1809775" y="1337325"/>
            <a:ext cx="4359795" cy="34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6"/>
          <p:cNvSpPr txBox="1"/>
          <p:nvPr/>
        </p:nvSpPr>
        <p:spPr>
          <a:xfrm>
            <a:off x="6447900" y="1337325"/>
            <a:ext cx="2366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Version 20:</a:t>
            </a:r>
            <a:endParaRPr sz="1200" u="sng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Removed Equipment tags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68" name="Google Shape;968;p86"/>
          <p:cNvSpPr txBox="1"/>
          <p:nvPr/>
        </p:nvSpPr>
        <p:spPr>
          <a:xfrm>
            <a:off x="6447900" y="2068011"/>
            <a:ext cx="23661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Lower overall F1 score due to removal of high performing groups like barbell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Forward-Trunk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may have been relying on “barbell” tag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Improvement in other “fault” classifications such as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Genu Valgus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,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heels-Up,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Toes-Out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9" name="Google Shape;969;p86"/>
          <p:cNvSpPr txBox="1"/>
          <p:nvPr/>
        </p:nvSpPr>
        <p:spPr>
          <a:xfrm>
            <a:off x="385250" y="1337325"/>
            <a:ext cx="1392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Precision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predicted positives, how many were actually correct?”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Recall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“Of all the actual positives, how many did I catch?”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F1 Score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“Balance between precision and Recall”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7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Squat Analyzer</a:t>
            </a:r>
            <a:endParaRPr/>
          </a:p>
        </p:txBody>
      </p:sp>
      <p:sp>
        <p:nvSpPr>
          <p:cNvPr id="975" name="Google Shape;975;p8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6" name="Google Shape;976;p8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87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7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9" name="Google Shape;979;p87" title="Bodyweight Squa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988" y="1337325"/>
            <a:ext cx="5809066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87"/>
          <p:cNvSpPr txBox="1"/>
          <p:nvPr/>
        </p:nvSpPr>
        <p:spPr>
          <a:xfrm>
            <a:off x="7593825" y="2009550"/>
            <a:ext cx="10929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Original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8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Squat Analyzer</a:t>
            </a:r>
            <a:endParaRPr/>
          </a:p>
        </p:txBody>
      </p:sp>
      <p:sp>
        <p:nvSpPr>
          <p:cNvPr id="986" name="Google Shape;986;p8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7" name="Google Shape;987;p8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88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88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0" name="Google Shape;990;p88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463" y="1434450"/>
            <a:ext cx="5809066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8"/>
          <p:cNvSpPr txBox="1"/>
          <p:nvPr/>
        </p:nvSpPr>
        <p:spPr>
          <a:xfrm>
            <a:off x="7558750" y="1974450"/>
            <a:ext cx="124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With Squat Analyzer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9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Squat Analyzer</a:t>
            </a:r>
            <a:endParaRPr/>
          </a:p>
        </p:txBody>
      </p:sp>
      <p:sp>
        <p:nvSpPr>
          <p:cNvPr id="997" name="Google Shape;997;p8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8" name="Google Shape;998;p8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89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89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1" name="Google Shape;1001;p89" title="Squat demo with knee valgu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425" y="1434450"/>
            <a:ext cx="5809066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9"/>
          <p:cNvSpPr txBox="1"/>
          <p:nvPr/>
        </p:nvSpPr>
        <p:spPr>
          <a:xfrm>
            <a:off x="7441825" y="2056325"/>
            <a:ext cx="1359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Original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0"/>
          <p:cNvSpPr txBox="1"/>
          <p:nvPr>
            <p:ph type="title"/>
          </p:nvPr>
        </p:nvSpPr>
        <p:spPr>
          <a:xfrm>
            <a:off x="342900" y="457200"/>
            <a:ext cx="84582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Squat Analyzer</a:t>
            </a:r>
            <a:endParaRPr/>
          </a:p>
        </p:txBody>
      </p:sp>
      <p:sp>
        <p:nvSpPr>
          <p:cNvPr id="1008" name="Google Shape;1008;p9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9" name="Google Shape;1009;p90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90"/>
          <p:cNvCxnSpPr/>
          <p:nvPr/>
        </p:nvCxnSpPr>
        <p:spPr>
          <a:xfrm>
            <a:off x="342977" y="13373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90"/>
          <p:cNvCxnSpPr/>
          <p:nvPr/>
        </p:nvCxnSpPr>
        <p:spPr>
          <a:xfrm>
            <a:off x="342977" y="47991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2" name="Google Shape;1012;p90" title="Barbell Squa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463" y="1337325"/>
            <a:ext cx="5809066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90"/>
          <p:cNvSpPr txBox="1"/>
          <p:nvPr/>
        </p:nvSpPr>
        <p:spPr>
          <a:xfrm>
            <a:off x="7558750" y="1974450"/>
            <a:ext cx="1242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With Squat Analyzer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1"/>
          <p:cNvSpPr txBox="1"/>
          <p:nvPr>
            <p:ph type="title"/>
          </p:nvPr>
        </p:nvSpPr>
        <p:spPr>
          <a:xfrm>
            <a:off x="342900" y="145000"/>
            <a:ext cx="8458200" cy="7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Squat Analyzer</a:t>
            </a:r>
            <a:endParaRPr/>
          </a:p>
        </p:txBody>
      </p:sp>
      <p:sp>
        <p:nvSpPr>
          <p:cNvPr id="1019" name="Google Shape;1019;p9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91" title="Types of Squa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950" y="776050"/>
            <a:ext cx="2417072" cy="429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2"/>
          <p:cNvSpPr txBox="1"/>
          <p:nvPr>
            <p:ph type="title"/>
          </p:nvPr>
        </p:nvSpPr>
        <p:spPr>
          <a:xfrm>
            <a:off x="342900" y="457200"/>
            <a:ext cx="57438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 sz="1900"/>
          </a:p>
        </p:txBody>
      </p:sp>
      <p:sp>
        <p:nvSpPr>
          <p:cNvPr id="1026" name="Google Shape;1026;p9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7" name="Google Shape;1027;p92"/>
          <p:cNvGrpSpPr/>
          <p:nvPr/>
        </p:nvGrpSpPr>
        <p:grpSpPr>
          <a:xfrm>
            <a:off x="6315913" y="2464737"/>
            <a:ext cx="420051" cy="354652"/>
            <a:chOff x="6107475" y="4573475"/>
            <a:chExt cx="594300" cy="501771"/>
          </a:xfrm>
        </p:grpSpPr>
        <p:sp>
          <p:nvSpPr>
            <p:cNvPr id="1028" name="Google Shape;1028;p92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2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2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2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2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2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2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2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2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2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2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2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2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2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2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2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2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2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2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2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2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2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2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2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2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92"/>
          <p:cNvSpPr txBox="1"/>
          <p:nvPr>
            <p:ph idx="4294967295" type="body"/>
          </p:nvPr>
        </p:nvSpPr>
        <p:spPr>
          <a:xfrm>
            <a:off x="311700" y="1152475"/>
            <a:ext cx="36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Angle-sensitive labeling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Defining landmarks based on angle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Several Hidden/Occluded body parts in the training data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Human Error - inter/intrarater reliability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Image Quality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Sparsity of data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Especially with multiclass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Font typeface="IBM Plex Sans"/>
              <a:buChar char="-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NEED MORE IMAGE DATA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2D vs 3D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Poor results on ankle results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POV-Side contains ¾ turn images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500"/>
              </a:spcAft>
              <a:buSzPts val="1200"/>
              <a:buChar char="-"/>
            </a:pPr>
            <a:r>
              <a:rPr lang="en"/>
              <a:t>Relying on learning through correlation</a:t>
            </a:r>
            <a:endParaRPr/>
          </a:p>
        </p:txBody>
      </p:sp>
      <p:pic>
        <p:nvPicPr>
          <p:cNvPr id="1054" name="Google Shape;1054;p92" title="Screenshot From 2025-06-18 11-59-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776" y="116100"/>
            <a:ext cx="294102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/>
          <p:nvPr/>
        </p:nvSpPr>
        <p:spPr>
          <a:xfrm>
            <a:off x="6495568" y="87603"/>
            <a:ext cx="2393400" cy="23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99" name="Google Shape;499;p57" title="Squat Imag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339288" y="352076"/>
            <a:ext cx="2254500" cy="2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7"/>
          <p:cNvSpPr txBox="1"/>
          <p:nvPr>
            <p:ph type="title"/>
          </p:nvPr>
        </p:nvSpPr>
        <p:spPr>
          <a:xfrm>
            <a:off x="342900" y="87600"/>
            <a:ext cx="5743800" cy="49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do I need Model to do?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etect</a:t>
            </a:r>
            <a:r>
              <a:rPr lang="en" sz="1900"/>
              <a:t> a person in an image and </a:t>
            </a: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predict keypoint skeleton</a:t>
            </a:r>
            <a:r>
              <a:rPr lang="en" sz="1900"/>
              <a:t> accurately and reliably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lassify</a:t>
            </a:r>
            <a:r>
              <a:rPr lang="en" sz="1900"/>
              <a:t> image a</a:t>
            </a:r>
            <a:r>
              <a:rPr lang="en" sz="1900"/>
              <a:t>ccording</a:t>
            </a:r>
            <a:r>
              <a:rPr lang="en" sz="1900"/>
              <a:t> to labels: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Point-of-View (POV), Equipment use, Squat Range, and “Movement Faults” 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nalyze video</a:t>
            </a:r>
            <a:r>
              <a:rPr lang="en" sz="1900"/>
              <a:t> of a person performing a squat in (near) real-time and </a:t>
            </a:r>
            <a:r>
              <a:rPr b="1" lang="en" sz="1900">
                <a:latin typeface="IBM Plex Sans"/>
                <a:ea typeface="IBM Plex Sans"/>
                <a:cs typeface="IBM Plex Sans"/>
                <a:sym typeface="IBM Plex Sans"/>
              </a:rPr>
              <a:t>predict classifications (feedback)</a:t>
            </a:r>
            <a:r>
              <a:rPr lang="en" sz="1900"/>
              <a:t> on the squat form</a:t>
            </a:r>
            <a:endParaRPr sz="1900"/>
          </a:p>
        </p:txBody>
      </p:sp>
      <p:sp>
        <p:nvSpPr>
          <p:cNvPr id="501" name="Google Shape;501;p5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8425803" y="185583"/>
            <a:ext cx="358500" cy="3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57"/>
          <p:cNvGrpSpPr/>
          <p:nvPr/>
        </p:nvGrpSpPr>
        <p:grpSpPr>
          <a:xfrm>
            <a:off x="6339288" y="2251912"/>
            <a:ext cx="420051" cy="354652"/>
            <a:chOff x="6107475" y="4573475"/>
            <a:chExt cx="594300" cy="501771"/>
          </a:xfrm>
        </p:grpSpPr>
        <p:sp>
          <p:nvSpPr>
            <p:cNvPr id="504" name="Google Shape;504;p57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7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7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7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7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7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7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57"/>
          <p:cNvSpPr txBox="1"/>
          <p:nvPr/>
        </p:nvSpPr>
        <p:spPr>
          <a:xfrm>
            <a:off x="5868300" y="2810073"/>
            <a:ext cx="3196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Model Architecture would be needed for this task?</a:t>
            </a:r>
            <a:endParaRPr b="1"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3"/>
          <p:cNvSpPr txBox="1"/>
          <p:nvPr>
            <p:ph type="title"/>
          </p:nvPr>
        </p:nvSpPr>
        <p:spPr>
          <a:xfrm>
            <a:off x="342900" y="457200"/>
            <a:ext cx="574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93"/>
          <p:cNvSpPr txBox="1"/>
          <p:nvPr>
            <p:ph idx="4294967295" type="body"/>
          </p:nvPr>
        </p:nvSpPr>
        <p:spPr>
          <a:xfrm>
            <a:off x="311700" y="1152475"/>
            <a:ext cx="59220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Object Detection for Equipment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Currently combined Free-Weight with Body-Weight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Better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standardization of quality</a:t>
            </a:r>
            <a:r>
              <a:rPr lang="en"/>
              <a:t> of images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More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variety of demographics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Age, race, clothing, etc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more tags</a:t>
            </a:r>
            <a:r>
              <a:rPr lang="en"/>
              <a:t> of movement dysfunctions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Temporal Analysis of data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Sequencing of when dysfunctions happen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Further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stratification of POV</a:t>
            </a:r>
            <a:r>
              <a:rPr lang="en"/>
              <a:t>-classifications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 ¾ turns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Object detection of the ground</a:t>
            </a:r>
            <a:r>
              <a:rPr lang="en"/>
              <a:t>?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Possible help model relate person to the surface of the floor he/she is standing on</a:t>
            </a:r>
            <a:endParaRPr/>
          </a:p>
        </p:txBody>
      </p:sp>
      <p:pic>
        <p:nvPicPr>
          <p:cNvPr id="1062" name="Google Shape;1062;p93" title="how-much-does-a-barbell-weig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75" y="210475"/>
            <a:ext cx="2517924" cy="16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93" title="image_2025-06-30_20582617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675" y="2115413"/>
            <a:ext cx="23585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4"/>
          <p:cNvSpPr txBox="1"/>
          <p:nvPr>
            <p:ph type="title"/>
          </p:nvPr>
        </p:nvSpPr>
        <p:spPr>
          <a:xfrm>
            <a:off x="342900" y="457200"/>
            <a:ext cx="574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94"/>
          <p:cNvSpPr txBox="1"/>
          <p:nvPr>
            <p:ph idx="4294967295" type="body"/>
          </p:nvPr>
        </p:nvSpPr>
        <p:spPr>
          <a:xfrm>
            <a:off x="311700" y="1152475"/>
            <a:ext cx="348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Prompt: Analyze this photo?</a:t>
            </a:r>
            <a:endParaRPr/>
          </a:p>
        </p:txBody>
      </p:sp>
      <p:pic>
        <p:nvPicPr>
          <p:cNvPr id="1071" name="Google Shape;1071;p94" title="image_2025-06-30_203227866.png"/>
          <p:cNvPicPr preferRelativeResize="0"/>
          <p:nvPr/>
        </p:nvPicPr>
        <p:blipFill rotWithShape="1">
          <a:blip r:embed="rId3">
            <a:alphaModFix/>
          </a:blip>
          <a:srcRect b="1536" l="0" r="0" t="0"/>
          <a:stretch/>
        </p:blipFill>
        <p:spPr>
          <a:xfrm>
            <a:off x="342900" y="1675825"/>
            <a:ext cx="2857651" cy="28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94" title="Screenshot From 2025-06-30 20-33-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250" y="174970"/>
            <a:ext cx="4735126" cy="12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94" title="Screenshot From 2025-06-30 20-33-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288" y="1489346"/>
            <a:ext cx="3359038" cy="340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5"/>
          <p:cNvSpPr txBox="1"/>
          <p:nvPr>
            <p:ph type="title"/>
          </p:nvPr>
        </p:nvSpPr>
        <p:spPr>
          <a:xfrm>
            <a:off x="342900" y="457200"/>
            <a:ext cx="574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95"/>
          <p:cNvSpPr txBox="1"/>
          <p:nvPr>
            <p:ph idx="4294967295" type="body"/>
          </p:nvPr>
        </p:nvSpPr>
        <p:spPr>
          <a:xfrm>
            <a:off x="311700" y="1152475"/>
            <a:ext cx="348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Prompt: Analyze this photo?</a:t>
            </a:r>
            <a:endParaRPr/>
          </a:p>
        </p:txBody>
      </p:sp>
      <p:pic>
        <p:nvPicPr>
          <p:cNvPr id="1081" name="Google Shape;1081;p95" title="image_2025-06-30_2029514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99" y="269100"/>
            <a:ext cx="5008400" cy="4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95" title="unnam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0" y="2527913"/>
            <a:ext cx="2857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96"/>
          <p:cNvSpPr txBox="1"/>
          <p:nvPr>
            <p:ph type="title"/>
          </p:nvPr>
        </p:nvSpPr>
        <p:spPr>
          <a:xfrm>
            <a:off x="342900" y="457200"/>
            <a:ext cx="574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088" name="Google Shape;1088;p9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96"/>
          <p:cNvSpPr txBox="1"/>
          <p:nvPr>
            <p:ph idx="4294967295" type="body"/>
          </p:nvPr>
        </p:nvSpPr>
        <p:spPr>
          <a:xfrm>
            <a:off x="311700" y="1152475"/>
            <a:ext cx="84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Model was able to accurately detect keypoint skeleton reliably but very sensitive to angles of the image/video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In concept, model was able to identify squat movement dysfunctions but much more labeled data is needed to capture more of the nuances and variations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YOLO’s real-time object detection shows promise for fitness and rehabilitation application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7"/>
          <p:cNvSpPr txBox="1"/>
          <p:nvPr>
            <p:ph type="title"/>
          </p:nvPr>
        </p:nvSpPr>
        <p:spPr>
          <a:xfrm>
            <a:off x="2519850" y="457200"/>
            <a:ext cx="4104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095" name="Google Shape;1095;p9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6" name="Google Shape;1096;p97" title="image_2025-06-30_213744601.png"/>
          <p:cNvPicPr preferRelativeResize="0"/>
          <p:nvPr/>
        </p:nvPicPr>
        <p:blipFill rotWithShape="1">
          <a:blip r:embed="rId3">
            <a:alphaModFix/>
          </a:blip>
          <a:srcRect b="13956" l="1826" r="0" t="1662"/>
          <a:stretch/>
        </p:blipFill>
        <p:spPr>
          <a:xfrm>
            <a:off x="2770837" y="1319650"/>
            <a:ext cx="3602326" cy="31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349425" y="129775"/>
            <a:ext cx="8458200" cy="12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Why Deep Learning (DL) Model?</a:t>
            </a:r>
            <a:endParaRPr sz="4100"/>
          </a:p>
        </p:txBody>
      </p:sp>
      <p:sp>
        <p:nvSpPr>
          <p:cNvPr id="535" name="Google Shape;535;p58"/>
          <p:cNvSpPr txBox="1"/>
          <p:nvPr>
            <p:ph idx="1" type="subTitle"/>
          </p:nvPr>
        </p:nvSpPr>
        <p:spPr>
          <a:xfrm>
            <a:off x="629875" y="154363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536" name="Google Shape;536;p58"/>
          <p:cNvSpPr txBox="1"/>
          <p:nvPr>
            <p:ph idx="2" type="body"/>
          </p:nvPr>
        </p:nvSpPr>
        <p:spPr>
          <a:xfrm>
            <a:off x="327650" y="1812950"/>
            <a:ext cx="42957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Recognizing object (person) from raw pixel image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Convolutional Neural Network</a:t>
            </a:r>
            <a:r>
              <a:rPr lang="en"/>
              <a:t> is great at object detection and fast</a:t>
            </a:r>
            <a:endParaRPr/>
          </a:p>
        </p:txBody>
      </p:sp>
      <p:sp>
        <p:nvSpPr>
          <p:cNvPr id="537" name="Google Shape;537;p58"/>
          <p:cNvSpPr txBox="1"/>
          <p:nvPr>
            <p:ph idx="3" type="subTitle"/>
          </p:nvPr>
        </p:nvSpPr>
        <p:spPr>
          <a:xfrm>
            <a:off x="4925825" y="158380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Keypoint Estimation</a:t>
            </a:r>
            <a:endParaRPr/>
          </a:p>
        </p:txBody>
      </p:sp>
      <p:sp>
        <p:nvSpPr>
          <p:cNvPr id="538" name="Google Shape;538;p58"/>
          <p:cNvSpPr txBox="1"/>
          <p:nvPr>
            <p:ph idx="4" type="body"/>
          </p:nvPr>
        </p:nvSpPr>
        <p:spPr>
          <a:xfrm>
            <a:off x="4623425" y="1843000"/>
            <a:ext cx="44208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Derive meaningful coordinates to understand body parts and spatial position</a:t>
            </a:r>
            <a:endParaRPr/>
          </a:p>
        </p:txBody>
      </p:sp>
      <p:sp>
        <p:nvSpPr>
          <p:cNvPr id="539" name="Google Shape;539;p5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8"/>
          <p:cNvSpPr/>
          <p:nvPr/>
        </p:nvSpPr>
        <p:spPr>
          <a:xfrm>
            <a:off x="438327" y="163932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8"/>
          <p:cNvSpPr/>
          <p:nvPr/>
        </p:nvSpPr>
        <p:spPr>
          <a:xfrm>
            <a:off x="4792927" y="16807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58"/>
          <p:cNvCxnSpPr/>
          <p:nvPr/>
        </p:nvCxnSpPr>
        <p:spPr>
          <a:xfrm>
            <a:off x="342977" y="180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58"/>
          <p:cNvCxnSpPr/>
          <p:nvPr/>
        </p:nvCxnSpPr>
        <p:spPr>
          <a:xfrm>
            <a:off x="342977" y="133734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58"/>
          <p:cNvCxnSpPr/>
          <p:nvPr/>
        </p:nvCxnSpPr>
        <p:spPr>
          <a:xfrm>
            <a:off x="342977" y="49828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5" name="Google Shape;545;p58" title="image_2025-06-20_1442130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687" y="2741774"/>
            <a:ext cx="2977225" cy="2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8"/>
          <p:cNvSpPr/>
          <p:nvPr/>
        </p:nvSpPr>
        <p:spPr>
          <a:xfrm>
            <a:off x="2257300" y="2826775"/>
            <a:ext cx="1037700" cy="2072100"/>
          </a:xfrm>
          <a:prstGeom prst="rect">
            <a:avLst/>
          </a:prstGeom>
          <a:solidFill>
            <a:srgbClr val="FFEB00">
              <a:alpha val="1538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7" name="Google Shape;547;p58"/>
          <p:cNvSpPr/>
          <p:nvPr/>
        </p:nvSpPr>
        <p:spPr>
          <a:xfrm>
            <a:off x="2510200" y="3151650"/>
            <a:ext cx="956100" cy="1743900"/>
          </a:xfrm>
          <a:prstGeom prst="rect">
            <a:avLst/>
          </a:prstGeom>
          <a:solidFill>
            <a:srgbClr val="0500FF">
              <a:alpha val="1538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48" name="Google Shape;548;p58" title="Screenshot From 2025-06-20 15-08-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13" y="2783830"/>
            <a:ext cx="2977225" cy="21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8"/>
          <p:cNvSpPr/>
          <p:nvPr/>
        </p:nvSpPr>
        <p:spPr>
          <a:xfrm>
            <a:off x="2510200" y="3154975"/>
            <a:ext cx="784800" cy="1743900"/>
          </a:xfrm>
          <a:prstGeom prst="rect">
            <a:avLst/>
          </a:prstGeom>
          <a:solidFill>
            <a:srgbClr val="274E13">
              <a:alpha val="5023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0" name="Google Shape;550;p58"/>
          <p:cNvSpPr txBox="1"/>
          <p:nvPr/>
        </p:nvSpPr>
        <p:spPr>
          <a:xfrm>
            <a:off x="162325" y="3748775"/>
            <a:ext cx="11172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Intersection over Union (IOU)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1" name="Google Shape;551;p58"/>
          <p:cNvSpPr/>
          <p:nvPr/>
        </p:nvSpPr>
        <p:spPr>
          <a:xfrm>
            <a:off x="1279475" y="4017725"/>
            <a:ext cx="1169400" cy="2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Why Machine Learning (ML) Model?</a:t>
            </a:r>
            <a:endParaRPr sz="4100"/>
          </a:p>
        </p:txBody>
      </p:sp>
      <p:sp>
        <p:nvSpPr>
          <p:cNvPr id="557" name="Google Shape;557;p59"/>
          <p:cNvSpPr txBox="1"/>
          <p:nvPr>
            <p:ph idx="1" type="subTitle"/>
          </p:nvPr>
        </p:nvSpPr>
        <p:spPr>
          <a:xfrm>
            <a:off x="645275" y="3223297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Perform better with smaller datasets</a:t>
            </a:r>
            <a:endParaRPr/>
          </a:p>
        </p:txBody>
      </p:sp>
      <p:sp>
        <p:nvSpPr>
          <p:cNvPr id="558" name="Google Shape;558;p59"/>
          <p:cNvSpPr txBox="1"/>
          <p:nvPr>
            <p:ph idx="2" type="body"/>
          </p:nvPr>
        </p:nvSpPr>
        <p:spPr>
          <a:xfrm>
            <a:off x="342975" y="3641763"/>
            <a:ext cx="28704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Make stronger assumptions</a:t>
            </a:r>
            <a:endParaRPr/>
          </a:p>
        </p:txBody>
      </p:sp>
      <p:sp>
        <p:nvSpPr>
          <p:cNvPr id="559" name="Google Shape;559;p59"/>
          <p:cNvSpPr txBox="1"/>
          <p:nvPr>
            <p:ph idx="3" type="subTitle"/>
          </p:nvPr>
        </p:nvSpPr>
        <p:spPr>
          <a:xfrm>
            <a:off x="645450" y="2166600"/>
            <a:ext cx="225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Learn from Labeled Data</a:t>
            </a:r>
            <a:endParaRPr/>
          </a:p>
        </p:txBody>
      </p:sp>
      <p:sp>
        <p:nvSpPr>
          <p:cNvPr id="560" name="Google Shape;560;p59"/>
          <p:cNvSpPr txBox="1"/>
          <p:nvPr>
            <p:ph idx="5" type="subTitle"/>
          </p:nvPr>
        </p:nvSpPr>
        <p:spPr>
          <a:xfrm>
            <a:off x="6258650" y="216660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Clearer reasoning model as opposed to “black box” relationship in DL</a:t>
            </a:r>
            <a:endParaRPr/>
          </a:p>
        </p:txBody>
      </p:sp>
      <p:sp>
        <p:nvSpPr>
          <p:cNvPr id="561" name="Google Shape;561;p59"/>
          <p:cNvSpPr txBox="1"/>
          <p:nvPr>
            <p:ph idx="4" type="body"/>
          </p:nvPr>
        </p:nvSpPr>
        <p:spPr>
          <a:xfrm>
            <a:off x="342975" y="2425800"/>
            <a:ext cx="27174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Can be more Domain-specific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Biomechanical </a:t>
            </a:r>
            <a:r>
              <a:rPr lang="en"/>
              <a:t>experts can label faults they see</a:t>
            </a:r>
            <a:endParaRPr/>
          </a:p>
        </p:txBody>
      </p:sp>
      <p:sp>
        <p:nvSpPr>
          <p:cNvPr id="562" name="Google Shape;562;p59"/>
          <p:cNvSpPr txBox="1"/>
          <p:nvPr>
            <p:ph idx="6" type="body"/>
          </p:nvPr>
        </p:nvSpPr>
        <p:spPr>
          <a:xfrm>
            <a:off x="5969400" y="2795049"/>
            <a:ext cx="2717400" cy="1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Applies rules/patterns to classify squat form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Easier interpretability for us humans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Similar decision making to humans</a:t>
            </a:r>
            <a:endParaRPr/>
          </a:p>
        </p:txBody>
      </p:sp>
      <p:sp>
        <p:nvSpPr>
          <p:cNvPr id="563" name="Google Shape;563;p5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59"/>
          <p:cNvSpPr/>
          <p:nvPr/>
        </p:nvSpPr>
        <p:spPr>
          <a:xfrm>
            <a:off x="453727" y="33189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9"/>
          <p:cNvSpPr/>
          <p:nvPr/>
        </p:nvSpPr>
        <p:spPr>
          <a:xfrm>
            <a:off x="453802" y="233690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6067102" y="226230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5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5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0" name="Google Shape;570;p59" title="image_2025-06-26_105409668.png"/>
          <p:cNvPicPr preferRelativeResize="0"/>
          <p:nvPr/>
        </p:nvPicPr>
        <p:blipFill rotWithShape="1">
          <a:blip r:embed="rId3">
            <a:alphaModFix/>
          </a:blip>
          <a:srcRect b="0" l="911" r="0" t="0"/>
          <a:stretch/>
        </p:blipFill>
        <p:spPr>
          <a:xfrm>
            <a:off x="2975738" y="2038800"/>
            <a:ext cx="3021338" cy="25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342900" y="457200"/>
            <a:ext cx="5071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Approach</a:t>
            </a:r>
            <a:endParaRPr/>
          </a:p>
        </p:txBody>
      </p:sp>
      <p:sp>
        <p:nvSpPr>
          <p:cNvPr id="576" name="Google Shape;576;p60"/>
          <p:cNvSpPr txBox="1"/>
          <p:nvPr>
            <p:ph idx="12" type="sldNum"/>
          </p:nvPr>
        </p:nvSpPr>
        <p:spPr>
          <a:xfrm>
            <a:off x="78554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60"/>
          <p:cNvSpPr/>
          <p:nvPr/>
        </p:nvSpPr>
        <p:spPr>
          <a:xfrm>
            <a:off x="5214800" y="457200"/>
            <a:ext cx="3097800" cy="7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Pure DL models alone are C</a:t>
            </a: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omputationally</a:t>
            </a: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Expensive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8" name="Google Shape;578;p60"/>
          <p:cNvSpPr/>
          <p:nvPr/>
        </p:nvSpPr>
        <p:spPr>
          <a:xfrm>
            <a:off x="5214800" y="1295434"/>
            <a:ext cx="3097800" cy="75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Less Data Required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9" name="Google Shape;579;p60"/>
          <p:cNvSpPr/>
          <p:nvPr/>
        </p:nvSpPr>
        <p:spPr>
          <a:xfrm>
            <a:off x="5214800" y="2133677"/>
            <a:ext cx="3097800" cy="97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Decoupled development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Pose model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Feature Engineering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ML Classification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0" name="Google Shape;580;p60"/>
          <p:cNvSpPr/>
          <p:nvPr/>
        </p:nvSpPr>
        <p:spPr>
          <a:xfrm>
            <a:off x="5214800" y="3185502"/>
            <a:ext cx="1486500" cy="75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Complexity of CNN in object detection and pose estimation</a:t>
            </a:r>
            <a:endParaRPr sz="11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1" name="Google Shape;581;p60"/>
          <p:cNvSpPr/>
          <p:nvPr/>
        </p:nvSpPr>
        <p:spPr>
          <a:xfrm>
            <a:off x="5214800" y="4023761"/>
            <a:ext cx="3097800" cy="75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Real-time application</a:t>
            </a:r>
            <a:endParaRPr sz="15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2" name="Google Shape;582;p60"/>
          <p:cNvSpPr/>
          <p:nvPr/>
        </p:nvSpPr>
        <p:spPr>
          <a:xfrm>
            <a:off x="6826100" y="3185515"/>
            <a:ext cx="1486500" cy="75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Accessible/</a:t>
            </a:r>
            <a:endParaRPr sz="11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Interpretability of classification of ML</a:t>
            </a:r>
            <a:endParaRPr sz="11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83" name="Google Shape;583;p60" title="Squat.pn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7200" y="1436575"/>
            <a:ext cx="2955149" cy="295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342900" y="457200"/>
            <a:ext cx="8458200" cy="8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Action</a:t>
            </a:r>
            <a:endParaRPr/>
          </a:p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638750" y="1433247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Train using </a:t>
            </a:r>
            <a:r>
              <a:rPr b="1" lang="en"/>
              <a:t>Convolutional Neural Network</a:t>
            </a:r>
            <a:r>
              <a:rPr lang="en"/>
              <a:t> </a:t>
            </a:r>
            <a:r>
              <a:rPr b="1" lang="en"/>
              <a:t>model</a:t>
            </a:r>
            <a:endParaRPr/>
          </a:p>
        </p:txBody>
      </p:sp>
      <p:sp>
        <p:nvSpPr>
          <p:cNvPr id="590" name="Google Shape;590;p61"/>
          <p:cNvSpPr txBox="1"/>
          <p:nvPr>
            <p:ph idx="2" type="body"/>
          </p:nvPr>
        </p:nvSpPr>
        <p:spPr>
          <a:xfrm>
            <a:off x="336450" y="1851713"/>
            <a:ext cx="2870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Transfer learning (</a:t>
            </a:r>
            <a:r>
              <a:rPr lang="en"/>
              <a:t>Ultralytics)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YOLOv11</a:t>
            </a:r>
            <a:r>
              <a:rPr lang="en"/>
              <a:t> for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object detection 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Retrain on 19 key-point Skeleton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Predict a Key-point</a:t>
            </a:r>
            <a:r>
              <a:rPr lang="en"/>
              <a:t> skeleton on class-object</a:t>
            </a:r>
            <a:endParaRPr/>
          </a:p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3509075" y="1433247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Engineer features </a:t>
            </a:r>
            <a:r>
              <a:rPr lang="en"/>
              <a:t>based on key-point skeleton</a:t>
            </a:r>
            <a:endParaRPr/>
          </a:p>
        </p:txBody>
      </p:sp>
      <p:sp>
        <p:nvSpPr>
          <p:cNvPr id="592" name="Google Shape;592;p61"/>
          <p:cNvSpPr txBox="1"/>
          <p:nvPr>
            <p:ph idx="5" type="subTitle"/>
          </p:nvPr>
        </p:nvSpPr>
        <p:spPr>
          <a:xfrm>
            <a:off x="6379400" y="1433247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Train </a:t>
            </a:r>
            <a:r>
              <a:rPr b="1" lang="en"/>
              <a:t>Machine-Learning model</a:t>
            </a:r>
            <a:r>
              <a:rPr lang="en"/>
              <a:t> for </a:t>
            </a: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Classification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93" name="Google Shape;593;p61"/>
          <p:cNvSpPr txBox="1"/>
          <p:nvPr>
            <p:ph idx="4" type="body"/>
          </p:nvPr>
        </p:nvSpPr>
        <p:spPr>
          <a:xfrm>
            <a:off x="3213300" y="1858700"/>
            <a:ext cx="29745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 meaningful features relating </a:t>
            </a:r>
            <a:r>
              <a:rPr lang="en"/>
              <a:t>key-points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Joint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angles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Spatial displacement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ratios 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6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61"/>
          <p:cNvSpPr/>
          <p:nvPr/>
        </p:nvSpPr>
        <p:spPr>
          <a:xfrm>
            <a:off x="447202" y="1528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1"/>
          <p:cNvSpPr/>
          <p:nvPr/>
        </p:nvSpPr>
        <p:spPr>
          <a:xfrm>
            <a:off x="3317527" y="1528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1"/>
          <p:cNvSpPr/>
          <p:nvPr/>
        </p:nvSpPr>
        <p:spPr>
          <a:xfrm>
            <a:off x="6187852" y="1528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1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1"/>
          <p:cNvCxnSpPr/>
          <p:nvPr/>
        </p:nvCxnSpPr>
        <p:spPr>
          <a:xfrm>
            <a:off x="342977" y="13320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1"/>
          <p:cNvCxnSpPr/>
          <p:nvPr/>
        </p:nvCxnSpPr>
        <p:spPr>
          <a:xfrm>
            <a:off x="342977" y="4754180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1" name="Google Shape;601;p61" title="Screenshot From 2025-06-20 15-08-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73" y="2957504"/>
            <a:ext cx="2414999" cy="175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1" title="biomechanics-02-00025-g0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325" y="2772045"/>
            <a:ext cx="1689257" cy="188118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1"/>
          <p:cNvSpPr txBox="1"/>
          <p:nvPr>
            <p:ph idx="4" type="body"/>
          </p:nvPr>
        </p:nvSpPr>
        <p:spPr>
          <a:xfrm>
            <a:off x="6187800" y="1971100"/>
            <a:ext cx="26793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Logistic Regression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Support Vector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Naive-Bayes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K-Nearest Neighbors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Random Forest Classifier</a:t>
            </a:r>
            <a:endParaRPr/>
          </a:p>
        </p:txBody>
      </p:sp>
      <p:pic>
        <p:nvPicPr>
          <p:cNvPr id="604" name="Google Shape;604;p61" title="Screenshot From 2025-07-01 14-57-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046" y="3264760"/>
            <a:ext cx="1692000" cy="113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62"/>
          <p:cNvSpPr txBox="1"/>
          <p:nvPr>
            <p:ph idx="2" type="subTitle"/>
          </p:nvPr>
        </p:nvSpPr>
        <p:spPr>
          <a:xfrm>
            <a:off x="2935750" y="193200"/>
            <a:ext cx="2825400" cy="4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Pytorch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Sklearn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Pandas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Numpy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Matplotlib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Pyplot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animation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Seaborn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CV2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Roboflow: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Data Annotation</a:t>
            </a:r>
            <a:endParaRPr/>
          </a:p>
        </p:txBody>
      </p:sp>
      <p:sp>
        <p:nvSpPr>
          <p:cNvPr id="611" name="Google Shape;611;p62"/>
          <p:cNvSpPr txBox="1"/>
          <p:nvPr>
            <p:ph idx="2" type="subTitle"/>
          </p:nvPr>
        </p:nvSpPr>
        <p:spPr>
          <a:xfrm>
            <a:off x="5922550" y="323700"/>
            <a:ext cx="2825400" cy="4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VS Code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Cloud-Notebooks for Computing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Google Colab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Kaggle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LLMs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ChatGPT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Gemini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Claude</a:t>
            </a:r>
            <a:endParaRPr/>
          </a:p>
        </p:txBody>
      </p:sp>
      <p:sp>
        <p:nvSpPr>
          <p:cNvPr id="612" name="Google Shape;612;p62"/>
          <p:cNvSpPr txBox="1"/>
          <p:nvPr>
            <p:ph type="title"/>
          </p:nvPr>
        </p:nvSpPr>
        <p:spPr>
          <a:xfrm>
            <a:off x="342900" y="250275"/>
            <a:ext cx="1894200" cy="15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pic>
        <p:nvPicPr>
          <p:cNvPr id="613" name="Google Shape;613;p62" title="The image for your Pose Estimation_Squat Analyzer model AI ML capstone project, featuring hues of green with the figure facing a ¾ turn toward the viewer, has been generated Please check it out!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4875"/>
            <a:ext cx="2630950" cy="26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posal for New Client">
  <a:themeElements>
    <a:clrScheme name="Simple Light">
      <a:dk1>
        <a:srgbClr val="004A2E"/>
      </a:dk1>
      <a:lt1>
        <a:srgbClr val="F1F1E9"/>
      </a:lt1>
      <a:dk2>
        <a:srgbClr val="00160D"/>
      </a:dk2>
      <a:lt2>
        <a:srgbClr val="26A96C"/>
      </a:lt2>
      <a:accent1>
        <a:srgbClr val="002517"/>
      </a:accent1>
      <a:accent2>
        <a:srgbClr val="1A5C42"/>
      </a:accent2>
      <a:accent3>
        <a:srgbClr val="4C806C"/>
      </a:accent3>
      <a:accent4>
        <a:srgbClr val="CCDAD5"/>
      </a:accent4>
      <a:accent5>
        <a:srgbClr val="EEF7F5"/>
      </a:accent5>
      <a:accent6>
        <a:srgbClr val="FFFFFF"/>
      </a:accent6>
      <a:hlink>
        <a:srgbClr val="26A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